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54" r:id="rId2"/>
    <p:sldId id="361" r:id="rId3"/>
    <p:sldId id="362" r:id="rId4"/>
    <p:sldId id="458" r:id="rId5"/>
    <p:sldId id="363" r:id="rId6"/>
    <p:sldId id="416" r:id="rId7"/>
    <p:sldId id="448" r:id="rId8"/>
    <p:sldId id="366" r:id="rId9"/>
    <p:sldId id="459" r:id="rId10"/>
    <p:sldId id="455" r:id="rId11"/>
    <p:sldId id="453" r:id="rId12"/>
    <p:sldId id="398" r:id="rId13"/>
    <p:sldId id="399" r:id="rId14"/>
    <p:sldId id="400" r:id="rId15"/>
    <p:sldId id="408" r:id="rId16"/>
    <p:sldId id="425" r:id="rId17"/>
    <p:sldId id="417" r:id="rId18"/>
    <p:sldId id="418" r:id="rId19"/>
    <p:sldId id="401" r:id="rId20"/>
    <p:sldId id="386" r:id="rId21"/>
    <p:sldId id="460" r:id="rId22"/>
    <p:sldId id="402" r:id="rId23"/>
    <p:sldId id="421" r:id="rId24"/>
    <p:sldId id="427" r:id="rId25"/>
    <p:sldId id="403" r:id="rId26"/>
    <p:sldId id="405" r:id="rId27"/>
    <p:sldId id="410" r:id="rId28"/>
    <p:sldId id="406" r:id="rId29"/>
    <p:sldId id="423" r:id="rId30"/>
    <p:sldId id="411" r:id="rId31"/>
    <p:sldId id="426" r:id="rId32"/>
    <p:sldId id="420" r:id="rId33"/>
    <p:sldId id="409" r:id="rId34"/>
    <p:sldId id="428" r:id="rId35"/>
    <p:sldId id="461" r:id="rId36"/>
    <p:sldId id="404" r:id="rId37"/>
    <p:sldId id="429" r:id="rId38"/>
    <p:sldId id="414" r:id="rId39"/>
    <p:sldId id="462" r:id="rId40"/>
    <p:sldId id="387" r:id="rId41"/>
    <p:sldId id="441" r:id="rId42"/>
    <p:sldId id="424" r:id="rId43"/>
    <p:sldId id="456" r:id="rId44"/>
    <p:sldId id="364" r:id="rId45"/>
    <p:sldId id="360" r:id="rId46"/>
    <p:sldId id="463" r:id="rId47"/>
    <p:sldId id="464" r:id="rId48"/>
    <p:sldId id="465" r:id="rId49"/>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F9C35"/>
    <a:srgbClr val="34B233"/>
    <a:srgbClr val="000000"/>
    <a:srgbClr val="292929"/>
    <a:srgbClr val="D5D2CA"/>
    <a:srgbClr val="00517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9" autoAdjust="0"/>
    <p:restoredTop sz="77793" autoAdjust="0"/>
  </p:normalViewPr>
  <p:slideViewPr>
    <p:cSldViewPr snapToGrid="0">
      <p:cViewPr varScale="1">
        <p:scale>
          <a:sx n="103" d="100"/>
          <a:sy n="103" d="100"/>
        </p:scale>
        <p:origin x="1764" y="102"/>
      </p:cViewPr>
      <p:guideLst>
        <p:guide orient="horz" pos="1219"/>
        <p:guide orient="horz" pos="147"/>
        <p:guide orient="horz"/>
        <p:guide orient="horz" pos="3756"/>
        <p:guide pos="339"/>
        <p:guide pos="5633"/>
      </p:guideLst>
    </p:cSldViewPr>
  </p:slideViewPr>
  <p:notesTextViewPr>
    <p:cViewPr>
      <p:scale>
        <a:sx n="120" d="100"/>
        <a:sy n="120" d="100"/>
      </p:scale>
      <p:origin x="0" y="0"/>
    </p:cViewPr>
  </p:notesTextViewPr>
  <p:sorterViewPr>
    <p:cViewPr>
      <p:scale>
        <a:sx n="100" d="100"/>
        <a:sy n="100" d="100"/>
      </p:scale>
      <p:origin x="0" y="0"/>
    </p:cViewPr>
  </p:sorterViewPr>
  <p:notesViewPr>
    <p:cSldViewPr snapToGrid="0">
      <p:cViewPr varScale="1">
        <p:scale>
          <a:sx n="101" d="100"/>
          <a:sy n="101" d="100"/>
        </p:scale>
        <p:origin x="-35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56C34F3-4E32-4473-9BB8-4D61D80474F8}" type="datetimeFigureOut">
              <a:rPr lang="nl-NL"/>
              <a:pPr>
                <a:defRPr/>
              </a:pPr>
              <a:t>12-4-2017</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C3FB661-D8C0-45AE-8CCE-6C810CC936D0}" type="slidenum">
              <a:rPr lang="nl-NL"/>
              <a:pPr>
                <a:defRPr/>
              </a:pPr>
              <a:t>‹#›</a:t>
            </a:fld>
            <a:endParaRPr lang="nl-NL"/>
          </a:p>
        </p:txBody>
      </p:sp>
    </p:spTree>
    <p:extLst>
      <p:ext uri="{BB962C8B-B14F-4D97-AF65-F5344CB8AC3E}">
        <p14:creationId xmlns:p14="http://schemas.microsoft.com/office/powerpoint/2010/main" val="263407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ECB4972-41B6-4A14-AAA6-9C66D2AD92B4}" type="datetimeFigureOut">
              <a:rPr lang="en-GB"/>
              <a:pPr>
                <a:defRPr/>
              </a:pPr>
              <a:t>12/04/2017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41F3CB1-D075-420F-AB80-C315EF4EF379}" type="slidenum">
              <a:rPr lang="en-GB"/>
              <a:pPr>
                <a:defRPr/>
              </a:pPr>
              <a:t>‹#›</a:t>
            </a:fld>
            <a:endParaRPr lang="en-GB" dirty="0"/>
          </a:p>
        </p:txBody>
      </p:sp>
    </p:spTree>
    <p:extLst>
      <p:ext uri="{BB962C8B-B14F-4D97-AF65-F5344CB8AC3E}">
        <p14:creationId xmlns:p14="http://schemas.microsoft.com/office/powerpoint/2010/main" val="3628353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Hello, my name is Frédéric Achard. I am a research scientist with the Joint Research Centre (JRC), based </a:t>
            </a:r>
            <a:r>
              <a:rPr lang="en-GB" baseline="0" dirty="0" smtClean="0"/>
              <a:t>in</a:t>
            </a:r>
            <a:r>
              <a:rPr lang="en-GB" dirty="0" smtClean="0"/>
              <a:t> Northern Italy</a:t>
            </a:r>
          </a:p>
          <a:p>
            <a:endParaRPr lang="en-GB" dirty="0" smtClean="0"/>
          </a:p>
          <a:p>
            <a:r>
              <a:rPr lang="en-GB" dirty="0" smtClean="0"/>
              <a:t>Today you will learn about Module 2.1 of  the GOFC-GOLD REDD+ Sourcebook.</a:t>
            </a:r>
          </a:p>
          <a:p>
            <a:endParaRPr lang="en-GB" dirty="0" smtClean="0"/>
          </a:p>
          <a:p>
            <a:r>
              <a:rPr lang="en-GB" dirty="0" smtClean="0"/>
              <a:t>This module is dealing</a:t>
            </a:r>
            <a:r>
              <a:rPr lang="en-GB" baseline="0" dirty="0" smtClean="0"/>
              <a:t> with </a:t>
            </a:r>
            <a:r>
              <a:rPr lang="en-GB" dirty="0" smtClean="0"/>
              <a:t>Monitoring activity data for forests using remote sensing</a:t>
            </a:r>
            <a:endParaRPr lang="en-GB" dirty="0"/>
          </a:p>
        </p:txBody>
      </p:sp>
      <p:sp>
        <p:nvSpPr>
          <p:cNvPr id="4" name="Slide Number Placeholder 3"/>
          <p:cNvSpPr>
            <a:spLocks noGrp="1"/>
          </p:cNvSpPr>
          <p:nvPr>
            <p:ph type="sldNum" sz="quarter" idx="10"/>
          </p:nvPr>
        </p:nvSpPr>
        <p:spPr/>
        <p:txBody>
          <a:bodyPr/>
          <a:lstStyle/>
          <a:p>
            <a:pPr>
              <a:defRPr/>
            </a:pPr>
            <a:fld id="{841F3CB1-D075-420F-AB80-C315EF4EF379}" type="slidenum">
              <a:rPr lang="en-GB" smtClean="0"/>
              <a:pPr>
                <a:defRPr/>
              </a:pPr>
              <a:t>1</a:t>
            </a:fld>
            <a:endParaRPr lang="en-GB" dirty="0"/>
          </a:p>
        </p:txBody>
      </p:sp>
    </p:spTree>
    <p:extLst>
      <p:ext uri="{BB962C8B-B14F-4D97-AF65-F5344CB8AC3E}">
        <p14:creationId xmlns:p14="http://schemas.microsoft.com/office/powerpoint/2010/main" val="21538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sample of reference data need to be combined with the forest map to be used as stratification.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a:t>
            </a:r>
            <a:r>
              <a:rPr lang="en-US" baseline="0" dirty="0" smtClean="0"/>
              <a:t> detailed information on steps to combine a sample of reference with wall to wall maps see </a:t>
            </a:r>
            <a:r>
              <a:rPr lang="en-GB" baseline="0" dirty="0" smtClean="0"/>
              <a:t>Chapter 5 </a:t>
            </a:r>
            <a:r>
              <a:rPr lang="en-US" baseline="0" dirty="0" smtClean="0"/>
              <a:t>GFOI v 2.0  (2016)</a:t>
            </a:r>
            <a:r>
              <a:rPr lang="en-GB" baseline="0" dirty="0" smtClean="0"/>
              <a:t> on “Estimation and uncertainty”</a:t>
            </a:r>
            <a:r>
              <a:rPr lang="en-US" baseline="0" dirty="0" smtClean="0"/>
              <a:t>. </a:t>
            </a: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B99712-7D30-4A88-95DC-4BAE6BAEAAC2}" type="slidenum">
              <a:rPr lang="en-GB" smtClean="0"/>
              <a:pPr/>
              <a:t>10</a:t>
            </a:fld>
            <a:endParaRPr lang="en-GB" dirty="0" smtClean="0"/>
          </a:p>
        </p:txBody>
      </p:sp>
    </p:spTree>
    <p:extLst>
      <p:ext uri="{BB962C8B-B14F-4D97-AF65-F5344CB8AC3E}">
        <p14:creationId xmlns:p14="http://schemas.microsoft.com/office/powerpoint/2010/main" val="184313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p:txBody>
          <a:bodyPr wrap="square" numCol="1" anchor="t" anchorCtr="0" compatLnSpc="1">
            <a:prstTxWarp prst="textNoShape">
              <a:avLst/>
            </a:prstTxWarp>
          </a:bodyPr>
          <a:lstStyle/>
          <a:p>
            <a:pPr marL="0" indent="0" eaLnBrk="1" hangingPunct="1">
              <a:buFontTx/>
              <a:buNone/>
              <a:defRPr/>
            </a:pPr>
            <a:r>
              <a:rPr lang="en-US" dirty="0" smtClean="0"/>
              <a:t>Definition of FAO comes from </a:t>
            </a:r>
            <a:r>
              <a:rPr lang="en-US" dirty="0" smtClean="0"/>
              <a:t>the Forest Resource Assessment programs (FRA</a:t>
            </a:r>
            <a:r>
              <a:rPr lang="en-US" baseline="0" dirty="0" smtClean="0"/>
              <a:t> </a:t>
            </a:r>
            <a:r>
              <a:rPr lang="en-US" dirty="0" smtClean="0"/>
              <a:t>2010 </a:t>
            </a:r>
            <a:r>
              <a:rPr lang="en-US" dirty="0" smtClean="0"/>
              <a:t>and FRA </a:t>
            </a:r>
            <a:r>
              <a:rPr lang="en-US" dirty="0" smtClean="0"/>
              <a:t>2015)</a:t>
            </a:r>
            <a:endParaRPr lang="en-US" dirty="0" smtClean="0"/>
          </a:p>
          <a:p>
            <a:pPr marL="0" indent="0" eaLnBrk="1" hangingPunct="1">
              <a:buFontTx/>
              <a:buNone/>
              <a:defRPr/>
            </a:pPr>
            <a:endParaRPr lang="en-US" dirty="0" smtClean="0"/>
          </a:p>
          <a:p>
            <a:pPr>
              <a:defRPr/>
            </a:pPr>
            <a:r>
              <a:rPr lang="en-US" dirty="0" smtClean="0"/>
              <a:t>Selection </a:t>
            </a:r>
            <a:r>
              <a:rPr lang="en-US" dirty="0" smtClean="0"/>
              <a:t>of value of crown area, tree</a:t>
            </a:r>
            <a:r>
              <a:rPr lang="en-US" baseline="0" dirty="0" smtClean="0"/>
              <a:t> height, and area for the Kyoto Protocol must be done</a:t>
            </a:r>
            <a:r>
              <a:rPr lang="en-US" dirty="0" smtClean="0"/>
              <a:t> with the understanding that young stands that have not yet reached the necessary cover or height are included as forest.</a:t>
            </a:r>
          </a:p>
          <a:p>
            <a:pPr lvl="1">
              <a:buFontTx/>
              <a:buNone/>
              <a:defRPr/>
            </a:pPr>
            <a:endParaRPr lang="en-US" dirty="0" smtClean="0"/>
          </a:p>
          <a:p>
            <a:pPr marL="0" lvl="1" indent="0">
              <a:spcBef>
                <a:spcPts val="0"/>
              </a:spcBef>
              <a:buFontTx/>
              <a:buNone/>
              <a:defRPr/>
            </a:pPr>
            <a:r>
              <a:rPr lang="en-US" dirty="0" smtClean="0"/>
              <a:t>Subcategories of forests (e.g., forest types) can be defined within the framework definition of forest.</a:t>
            </a:r>
          </a:p>
          <a:p>
            <a:pPr>
              <a:defRPr/>
            </a:pPr>
            <a:endParaRPr lang="en-US" dirty="0" smtClean="0"/>
          </a:p>
          <a:p>
            <a:pPr marL="0" lvl="1" indent="0">
              <a:spcBef>
                <a:spcPts val="0"/>
              </a:spcBef>
              <a:buFontTx/>
              <a:buNone/>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88121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p:txBody>
          <a:bodyPr wrap="square" numCol="1" anchor="t" anchorCtr="0" compatLnSpc="1">
            <a:prstTxWarp prst="textNoShape">
              <a:avLst/>
            </a:prstTxWarp>
          </a:bodyPr>
          <a:lstStyle/>
          <a:p>
            <a:pPr marL="171450" indent="-171450">
              <a:buFontTx/>
              <a:buChar char="-"/>
              <a:defRPr/>
            </a:pPr>
            <a:r>
              <a:rPr lang="en-US" sz="1200" kern="1200" dirty="0" smtClean="0">
                <a:solidFill>
                  <a:schemeClr val="tx1"/>
                </a:solidFill>
                <a:effectLst/>
                <a:latin typeface="+mn-lt"/>
                <a:ea typeface="+mn-ea"/>
                <a:cs typeface="+mn-cs"/>
              </a:rPr>
              <a:t>Note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is currently no agreement on a forest definition under REDD+.</a:t>
            </a:r>
          </a:p>
          <a:p>
            <a:pPr marL="0" indent="0">
              <a:buFontTx/>
              <a:buNone/>
              <a:defRPr/>
            </a:pPr>
            <a:endParaRPr lang="en-US" sz="1200" kern="1200" dirty="0" smtClean="0">
              <a:solidFill>
                <a:schemeClr val="tx1"/>
              </a:solidFill>
              <a:effectLst/>
              <a:latin typeface="+mn-lt"/>
              <a:ea typeface="+mn-ea"/>
              <a:cs typeface="+mn-cs"/>
            </a:endParaRPr>
          </a:p>
          <a:p>
            <a:pPr marL="171450" indent="-171450">
              <a:buFontTx/>
              <a:buChar char="-"/>
              <a:defRPr/>
            </a:pPr>
            <a:r>
              <a:rPr lang="en-US" sz="1200" kern="1200" dirty="0" smtClean="0">
                <a:solidFill>
                  <a:schemeClr val="tx1"/>
                </a:solidFill>
                <a:effectLst/>
                <a:latin typeface="+mn-lt"/>
                <a:ea typeface="+mn-ea"/>
                <a:cs typeface="+mn-cs"/>
              </a:rPr>
              <a:t>Countries can choose their own forest definition as long as they clearly describe the definition.</a:t>
            </a:r>
          </a:p>
          <a:p>
            <a:pPr marL="0" indent="0">
              <a:buFontTx/>
              <a:buNone/>
              <a:defRPr/>
            </a:pPr>
            <a:endParaRPr lang="en-US" sz="1200" kern="1200" dirty="0" smtClean="0">
              <a:solidFill>
                <a:schemeClr val="tx1"/>
              </a:solidFill>
              <a:effectLst/>
              <a:latin typeface="+mn-lt"/>
              <a:ea typeface="+mn-ea"/>
              <a:cs typeface="+mn-cs"/>
            </a:endParaRPr>
          </a:p>
          <a:p>
            <a:pPr marL="171450" marR="0" lvl="1" indent="-171450" algn="l" defTabSz="914400" rtl="0" eaLnBrk="0" fontAlgn="base" latinLnBrk="0" hangingPunct="0">
              <a:lnSpc>
                <a:spcPct val="100000"/>
              </a:lnSpc>
              <a:spcBef>
                <a:spcPts val="0"/>
              </a:spcBef>
              <a:spcAft>
                <a:spcPct val="0"/>
              </a:spcAft>
              <a:buClrTx/>
              <a:buSzTx/>
              <a:buFontTx/>
              <a:buChar char="-"/>
              <a:tabLst/>
              <a:defRPr/>
            </a:pPr>
            <a:r>
              <a:rPr lang="en-US" dirty="0" smtClean="0"/>
              <a:t>Note also that remote sensing imagery allows </a:t>
            </a:r>
            <a:r>
              <a:rPr lang="en-US" b="1" dirty="0" smtClean="0"/>
              <a:t>land cover</a:t>
            </a:r>
            <a:r>
              <a:rPr lang="en-US" dirty="0" smtClean="0"/>
              <a:t> to be observed. </a:t>
            </a:r>
            <a:r>
              <a:rPr lang="en-US" dirty="0" smtClean="0"/>
              <a:t>Local</a:t>
            </a:r>
            <a:r>
              <a:rPr lang="en-US" baseline="0" dirty="0" smtClean="0"/>
              <a:t> f</a:t>
            </a:r>
            <a:r>
              <a:rPr lang="en-US" dirty="0" smtClean="0"/>
              <a:t>ield </a:t>
            </a:r>
            <a:r>
              <a:rPr lang="en-US" dirty="0" smtClean="0"/>
              <a:t>information is needed to derive </a:t>
            </a:r>
            <a:r>
              <a:rPr lang="en-US" b="1" dirty="0" smtClean="0"/>
              <a:t>land use</a:t>
            </a:r>
            <a:r>
              <a:rPr lang="en-US" dirty="0" smtClean="0"/>
              <a:t>.</a:t>
            </a:r>
            <a:endParaRPr lang="en-US" sz="1100" dirty="0" smtClean="0"/>
          </a:p>
          <a:p>
            <a:pPr marL="171450" lvl="1" indent="-171450">
              <a:spcBef>
                <a:spcPts val="0"/>
              </a:spcBef>
              <a:buFontTx/>
              <a:buChar char="-"/>
              <a:defRPr/>
            </a:pPr>
            <a:endParaRPr lang="en-US" dirty="0" smtClean="0"/>
          </a:p>
          <a:p>
            <a:pPr marL="171450" lvl="1" indent="-171450">
              <a:spcBef>
                <a:spcPts val="0"/>
              </a:spcBef>
              <a:buFontTx/>
              <a:buChar char="-"/>
              <a:defRPr/>
            </a:pPr>
            <a:endParaRPr lang="en-US" dirty="0" smtClean="0"/>
          </a:p>
          <a:p>
            <a:pPr lvl="1">
              <a:buFontTx/>
              <a:buChar char="•"/>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377384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Many types of land cover exist within national boundaries.</a:t>
            </a:r>
          </a:p>
          <a:p>
            <a:pPr marL="0" indent="0">
              <a:buFontTx/>
              <a:buNone/>
            </a:pPr>
            <a:endParaRPr lang="en-US" dirty="0" smtClean="0"/>
          </a:p>
          <a:p>
            <a:pPr marL="171450" indent="-171450">
              <a:buFontTx/>
              <a:buChar char="-"/>
            </a:pPr>
            <a:r>
              <a:rPr lang="en-US" dirty="0" smtClean="0"/>
              <a:t>REDD+ monitoring needs to cover all forest areas and the same area needs to be monitored for each reporting period. </a:t>
            </a:r>
          </a:p>
          <a:p>
            <a:pPr marL="0" indent="0">
              <a:buFontTx/>
              <a:buNone/>
            </a:pPr>
            <a:endParaRPr lang="en-US" dirty="0" smtClean="0"/>
          </a:p>
          <a:p>
            <a:pPr marL="171450" indent="-171450">
              <a:buFontTx/>
              <a:buChar char="-"/>
            </a:pPr>
            <a:r>
              <a:rPr lang="en-US" dirty="0" smtClean="0"/>
              <a:t>For the first element of </a:t>
            </a:r>
            <a:r>
              <a:rPr lang="en-US" dirty="0" smtClean="0"/>
              <a:t>REDD</a:t>
            </a:r>
            <a:r>
              <a:rPr lang="en-US" dirty="0" smtClean="0"/>
              <a:t>+ </a:t>
            </a:r>
            <a:r>
              <a:rPr lang="en-US" dirty="0" smtClean="0"/>
              <a:t>related </a:t>
            </a:r>
            <a:r>
              <a:rPr lang="en-US" dirty="0" smtClean="0"/>
              <a:t>to decreases in forest </a:t>
            </a:r>
            <a:r>
              <a:rPr lang="en-US" dirty="0" smtClean="0"/>
              <a:t>area (deforestation), </a:t>
            </a:r>
            <a:r>
              <a:rPr lang="en-US" dirty="0" smtClean="0"/>
              <a:t>it will not be necessary or practical in many cases to monitor the entire national extent that includes nonforest land types.</a:t>
            </a:r>
          </a:p>
          <a:p>
            <a:pPr marL="0" indent="0">
              <a:buFontTx/>
              <a:buNone/>
            </a:pPr>
            <a:endParaRPr lang="en-US" dirty="0" smtClean="0"/>
          </a:p>
          <a:p>
            <a:pPr marL="171450" indent="-171450">
              <a:buFontTx/>
              <a:buChar char="-"/>
            </a:pPr>
            <a:r>
              <a:rPr lang="en-US" dirty="0" smtClean="0"/>
              <a:t>Therefore, a forest mask can be designated initially to identify the area to be monitored for each reporting period, referred to in GOFC-GOLD </a:t>
            </a:r>
            <a:r>
              <a:rPr lang="en-US" i="0" dirty="0" smtClean="0"/>
              <a:t>Sourcebook</a:t>
            </a:r>
            <a:r>
              <a:rPr lang="en-US" dirty="0" smtClean="0"/>
              <a:t> </a:t>
            </a:r>
            <a:r>
              <a:rPr lang="en-US" dirty="0" smtClean="0"/>
              <a:t>as </a:t>
            </a:r>
            <a:r>
              <a:rPr lang="en-US" dirty="0" smtClean="0"/>
              <a:t>the “benchmark map.”</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1EBF18-EFE2-41E6-81D1-8CCC624132FE}" type="slidenum">
              <a:rPr lang="en-GB" smtClean="0"/>
              <a:pPr/>
              <a:t>13</a:t>
            </a:fld>
            <a:endParaRPr lang="en-GB" dirty="0" smtClean="0"/>
          </a:p>
        </p:txBody>
      </p:sp>
    </p:spTree>
    <p:extLst>
      <p:ext uri="{BB962C8B-B14F-4D97-AF65-F5344CB8AC3E}">
        <p14:creationId xmlns:p14="http://schemas.microsoft.com/office/powerpoint/2010/main" val="1425187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Remote sensing data serve a key role not only in mapping current forest cover but also in establishing historical deforestation rates.</a:t>
            </a:r>
          </a:p>
          <a:p>
            <a:pPr marL="0" indent="0">
              <a:buFontTx/>
              <a:buNone/>
            </a:pPr>
            <a:endParaRPr lang="en-US" dirty="0" smtClean="0"/>
          </a:p>
          <a:p>
            <a:pPr marL="171450" indent="-171450">
              <a:buFontTx/>
              <a:buChar char="-"/>
            </a:pPr>
            <a:r>
              <a:rPr lang="en-GB" dirty="0" smtClean="0"/>
              <a:t>Optical mid-resolution data have been the primary tool for deforestation monitoring. </a:t>
            </a:r>
            <a:r>
              <a:rPr lang="en-US" dirty="0" smtClean="0"/>
              <a:t>The USA National Aeronautics and Space Administration (NASA) Landsat data series goes back to the 1970s. Currently </a:t>
            </a:r>
            <a:r>
              <a:rPr lang="en-US" dirty="0" smtClean="0"/>
              <a:t>Landsat </a:t>
            </a:r>
            <a:r>
              <a:rPr lang="en-US" dirty="0" smtClean="0"/>
              <a:t>8 continue to deliver images of every location on in 16-day intervals.</a:t>
            </a:r>
          </a:p>
          <a:p>
            <a:pPr marL="0" indent="0">
              <a:buFontTx/>
              <a:buNone/>
            </a:pP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GB" dirty="0" smtClean="0"/>
              <a:t>Data from Lidar and Radar have been shown to be useful in project studies, but so far they are not widely used operationally for forest monitoring over large areas. </a:t>
            </a:r>
            <a:endParaRPr lang="en-GB"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GB" dirty="0" smtClean="0"/>
          </a:p>
          <a:p>
            <a:pPr marL="171450" indent="-171450">
              <a:buFontTx/>
              <a:buChar char="-"/>
            </a:pPr>
            <a:r>
              <a:rPr lang="en-US" dirty="0" smtClean="0"/>
              <a:t>In addition to the spatial and temporal resolution and financial issues, one important aspect to take into account in selection of remote sensing data is the </a:t>
            </a:r>
            <a:r>
              <a:rPr lang="en-GB" dirty="0" smtClean="0"/>
              <a:t>seasonality of climate: in situations where seasonal forest types (e.g., a distinct dry season where trees may drop their leaves) exist, more than one scene should be used. </a:t>
            </a: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B99712-7D30-4A88-95DC-4BAE6BAEAAC2}" type="slidenum">
              <a:rPr lang="en-GB" smtClean="0"/>
              <a:pPr/>
              <a:t>14</a:t>
            </a:fld>
            <a:endParaRPr lang="en-GB" dirty="0" smtClean="0"/>
          </a:p>
        </p:txBody>
      </p:sp>
    </p:spTree>
    <p:extLst>
      <p:ext uri="{BB962C8B-B14F-4D97-AF65-F5344CB8AC3E}">
        <p14:creationId xmlns:p14="http://schemas.microsoft.com/office/powerpoint/2010/main" val="128118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Almost complete global coverage from Landsat satellites for early 1990s, early 2000s, around year 2005, </a:t>
            </a:r>
            <a:r>
              <a:rPr lang="en-US" dirty="0" smtClean="0"/>
              <a:t>around </a:t>
            </a:r>
            <a:r>
              <a:rPr lang="en-US" dirty="0" smtClean="0"/>
              <a:t>year 2010 </a:t>
            </a:r>
            <a:r>
              <a:rPr lang="en-US" dirty="0" smtClean="0"/>
              <a:t>and from year 2013 are </a:t>
            </a:r>
            <a:r>
              <a:rPr lang="en-US" dirty="0" smtClean="0"/>
              <a:t>available for free download through web</a:t>
            </a:r>
            <a:r>
              <a:rPr lang="en-US" baseline="0" dirty="0" smtClean="0"/>
              <a:t> </a:t>
            </a:r>
            <a:r>
              <a:rPr lang="en-US" dirty="0" smtClean="0"/>
              <a:t>portals at the U.S. Geological </a:t>
            </a:r>
            <a:r>
              <a:rPr lang="en-US" dirty="0" smtClean="0"/>
              <a:t>Survey. </a:t>
            </a:r>
          </a:p>
          <a:p>
            <a:pPr marL="171450" indent="-171450">
              <a:buFontTx/>
              <a:buChar char="-"/>
            </a:pPr>
            <a:r>
              <a:rPr lang="en-GB" dirty="0" smtClean="0"/>
              <a:t>Landsat-type </a:t>
            </a:r>
            <a:r>
              <a:rPr lang="en-GB" dirty="0" smtClean="0"/>
              <a:t>data around </a:t>
            </a:r>
            <a:r>
              <a:rPr lang="en-GB" dirty="0" smtClean="0"/>
              <a:t>years </a:t>
            </a:r>
            <a:r>
              <a:rPr lang="en-GB" dirty="0" smtClean="0"/>
              <a:t>2000, 2005, </a:t>
            </a:r>
            <a:r>
              <a:rPr lang="en-GB" dirty="0" smtClean="0"/>
              <a:t>2010 and 2015 will </a:t>
            </a:r>
            <a:r>
              <a:rPr lang="en-GB" dirty="0" smtClean="0"/>
              <a:t>be most suitable to assess historical rates and patterns of deforestation. </a:t>
            </a:r>
            <a:r>
              <a:rPr lang="en-US" dirty="0" smtClean="0"/>
              <a:t>Alternative sources of data include ASTER, SPOT, IRS, CBERS, </a:t>
            </a:r>
            <a:r>
              <a:rPr lang="en-US" dirty="0" smtClean="0"/>
              <a:t>DMC,</a:t>
            </a:r>
            <a:r>
              <a:rPr lang="en-US" baseline="0" dirty="0" smtClean="0"/>
              <a:t> </a:t>
            </a:r>
            <a:r>
              <a:rPr lang="en-US" dirty="0" smtClean="0"/>
              <a:t>AVNIR-2 or </a:t>
            </a:r>
            <a:r>
              <a:rPr lang="en-US" dirty="0" err="1" smtClean="0"/>
              <a:t>RapidEye</a:t>
            </a:r>
            <a:r>
              <a:rPr lang="en-US" dirty="0" smtClean="0"/>
              <a:t> </a:t>
            </a:r>
            <a:r>
              <a:rPr lang="en-US" dirty="0" smtClean="0"/>
              <a:t>data.</a:t>
            </a:r>
          </a:p>
          <a:p>
            <a:pPr marL="0" indent="0">
              <a:buFontTx/>
              <a:buNone/>
            </a:pPr>
            <a:endParaRPr lang="en-US" dirty="0" smtClean="0"/>
          </a:p>
          <a:p>
            <a:pPr marL="171450" indent="-171450">
              <a:buFontTx/>
              <a:buChar char="-"/>
            </a:pPr>
            <a:r>
              <a:rPr lang="en-US" dirty="0" smtClean="0"/>
              <a:t>For continuity</a:t>
            </a:r>
            <a:r>
              <a:rPr lang="en-US" baseline="0" dirty="0" smtClean="0"/>
              <a:t> of Landsat type data, Landsat 8 OLI and Sentinel-2 MSI sensors play an important role. </a:t>
            </a:r>
          </a:p>
          <a:p>
            <a:pPr marL="0" indent="0">
              <a:buFontTx/>
              <a:buNone/>
            </a:pPr>
            <a:endParaRPr lang="en-US" dirty="0" smtClean="0"/>
          </a:p>
          <a:p>
            <a:pPr marL="171450" indent="-171450">
              <a:buFontTx/>
              <a:buChar char="-"/>
            </a:pPr>
            <a:r>
              <a:rPr lang="en-US" dirty="0" smtClean="0"/>
              <a:t>Coarse resolution (250 m–1km) data </a:t>
            </a:r>
            <a:r>
              <a:rPr lang="en-US" dirty="0" smtClean="0"/>
              <a:t>cannot </a:t>
            </a:r>
            <a:r>
              <a:rPr lang="en-US" dirty="0" smtClean="0"/>
              <a:t>be used directly to estimate area of forest change. However, in cases where clearings are large and/or change is rapid, </a:t>
            </a:r>
            <a:r>
              <a:rPr lang="en-US" dirty="0" smtClean="0"/>
              <a:t>analysis </a:t>
            </a:r>
            <a:r>
              <a:rPr lang="en-US" dirty="0" smtClean="0"/>
              <a:t>of coarse resolution data can be used to identify where change in forest area has occurred. </a:t>
            </a:r>
            <a:r>
              <a:rPr lang="en-US" dirty="0" smtClean="0"/>
              <a:t>Coarse </a:t>
            </a:r>
            <a:r>
              <a:rPr lang="en-US" dirty="0" smtClean="0"/>
              <a:t>resolution data to identify deforestation hotspots is </a:t>
            </a:r>
            <a:r>
              <a:rPr lang="en-US" dirty="0" smtClean="0"/>
              <a:t>useful </a:t>
            </a:r>
            <a:r>
              <a:rPr lang="en-US" dirty="0" smtClean="0"/>
              <a:t>to design a sampling strategy </a:t>
            </a:r>
            <a:endParaRPr lang="en-US" dirty="0" smtClean="0"/>
          </a:p>
          <a:p>
            <a:pPr marL="171450" indent="-171450">
              <a:buFontTx/>
              <a:buChar char="-"/>
            </a:pPr>
            <a:endParaRPr lang="en-US" dirty="0" smtClean="0"/>
          </a:p>
          <a:p>
            <a:pPr marL="171450" indent="-171450">
              <a:buFontTx/>
              <a:buChar char="-"/>
            </a:pPr>
            <a:r>
              <a:rPr lang="en-US" dirty="0" smtClean="0"/>
              <a:t>Fine resolution (&lt; 5m) data, such as those collected from commercial sensors (e.g., IKONOS, QuickBird, RapidEye) and aircraft, can be prohibitively expensive to cover large areas. However, these data can be used to calibrate algorithms for analyzing medium- and high-resolution data and to </a:t>
            </a:r>
            <a:r>
              <a:rPr lang="en-US" dirty="0" smtClean="0"/>
              <a:t>calibrate the </a:t>
            </a:r>
            <a:r>
              <a:rPr lang="en-US" dirty="0" smtClean="0"/>
              <a:t>results—that is, they can be used </a:t>
            </a:r>
            <a:r>
              <a:rPr lang="en-US" dirty="0" smtClean="0"/>
              <a:t>for </a:t>
            </a:r>
            <a:r>
              <a:rPr lang="en-US" dirty="0" smtClean="0"/>
              <a:t>assessing the accuracy.</a:t>
            </a:r>
          </a:p>
          <a:p>
            <a:pPr marL="0" indent="0">
              <a:buFontTx/>
              <a:buNone/>
            </a:pP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For</a:t>
            </a:r>
            <a:r>
              <a:rPr lang="en-US" baseline="0" dirty="0" smtClean="0"/>
              <a:t> further information on available satellite data see, for example, the methods and guidance document </a:t>
            </a:r>
            <a:r>
              <a:rPr lang="en-US" baseline="0" dirty="0" smtClean="0"/>
              <a:t>GFOI. </a:t>
            </a:r>
            <a:endParaRPr lang="en-US" dirty="0" smtClean="0"/>
          </a:p>
          <a:p>
            <a:pPr marL="171450" indent="-171450">
              <a:buFontTx/>
              <a:buChar char="-"/>
            </a:pPr>
            <a:endParaRPr lang="en-US" dirty="0"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475EFD-E9AE-42A4-8749-AAECB85E0675}" type="slidenum">
              <a:rPr lang="en-GB" smtClean="0"/>
              <a:pPr/>
              <a:t>15</a:t>
            </a:fld>
            <a:endParaRPr lang="en-GB" dirty="0" smtClean="0"/>
          </a:p>
        </p:txBody>
      </p:sp>
    </p:spTree>
    <p:extLst>
      <p:ext uri="{BB962C8B-B14F-4D97-AF65-F5344CB8AC3E}">
        <p14:creationId xmlns:p14="http://schemas.microsoft.com/office/powerpoint/2010/main" val="46187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a:t>
            </a:r>
            <a:r>
              <a:rPr lang="en-US" dirty="0" smtClean="0"/>
              <a:t>image presents an overall view and a subset of a composite image built using 1 km spatial resolution SPOT Vegetation (VGT) images acquired between 1998 and 2000. </a:t>
            </a:r>
            <a:endParaRPr lang="en-US" dirty="0" smtClean="0"/>
          </a:p>
          <a:p>
            <a:endParaRPr lang="en-US" dirty="0" smtClean="0"/>
          </a:p>
          <a:p>
            <a:r>
              <a:rPr lang="en-US" dirty="0" smtClean="0"/>
              <a:t>This </a:t>
            </a:r>
            <a:r>
              <a:rPr lang="en-US" dirty="0" smtClean="0"/>
              <a:t>mosaic was then clustered using unsupervised clustering into 60 clusters, which were assigned into nine classes using available information from the field, from satellite images and from existing maps and elevation datasets.  </a:t>
            </a:r>
          </a:p>
          <a:p>
            <a:endParaRPr lang="en-US" dirty="0" smtClean="0"/>
          </a:p>
        </p:txBody>
      </p:sp>
    </p:spTree>
    <p:extLst>
      <p:ext uri="{BB962C8B-B14F-4D97-AF65-F5344CB8AC3E}">
        <p14:creationId xmlns:p14="http://schemas.microsoft.com/office/powerpoint/2010/main" val="353319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slide presents the final map created from the coarse resolution SPOT VGT composite shown in the previous slide.</a:t>
            </a:r>
          </a:p>
          <a:p>
            <a:endParaRPr lang="en-US" dirty="0" smtClean="0"/>
          </a:p>
        </p:txBody>
      </p:sp>
    </p:spTree>
    <p:extLst>
      <p:ext uri="{BB962C8B-B14F-4D97-AF65-F5344CB8AC3E}">
        <p14:creationId xmlns:p14="http://schemas.microsoft.com/office/powerpoint/2010/main" val="175641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p:txBody>
          <a:bodyPr wrap="square" numCol="1" anchor="t" anchorCtr="0" compatLnSpc="1">
            <a:prstTxWarp prst="textNoShape">
              <a:avLst/>
            </a:prstTxWarp>
          </a:bodyPr>
          <a:lstStyle/>
          <a:p>
            <a:pPr marL="0" indent="0">
              <a:buFontTx/>
              <a:buNone/>
            </a:pPr>
            <a:r>
              <a:rPr lang="en-US" dirty="0" smtClean="0"/>
              <a:t>This image shows an example of forest cover mapping using 30 m resolution Landsat image. </a:t>
            </a:r>
            <a:endParaRPr lang="en-US" dirty="0" smtClean="0"/>
          </a:p>
          <a:p>
            <a:pPr marL="0" indent="0">
              <a:buFontTx/>
              <a:buNone/>
            </a:pPr>
            <a:endParaRPr lang="en-US" dirty="0" smtClean="0"/>
          </a:p>
          <a:p>
            <a:pPr marL="0" indent="0">
              <a:buFontTx/>
              <a:buNone/>
            </a:pPr>
            <a:r>
              <a:rPr lang="en-US" dirty="0" smtClean="0"/>
              <a:t>The </a:t>
            </a:r>
            <a:r>
              <a:rPr lang="en-US" dirty="0" smtClean="0"/>
              <a:t>mapping is based on semi-automated approach starting with image segmentation and followed by initial classification utilizing land cover signature database, with subsequent visual validation. </a:t>
            </a:r>
            <a:endParaRPr lang="en-US" dirty="0" smtClean="0"/>
          </a:p>
          <a:p>
            <a:pPr marL="0" indent="0">
              <a:buFontTx/>
              <a:buNone/>
            </a:pPr>
            <a:endParaRPr lang="en-US" dirty="0" smtClean="0"/>
          </a:p>
          <a:p>
            <a:pPr marL="0" indent="0">
              <a:buFontTx/>
              <a:buNone/>
            </a:pPr>
            <a:r>
              <a:rPr lang="en-US" dirty="0" smtClean="0"/>
              <a:t>The </a:t>
            </a:r>
            <a:r>
              <a:rPr lang="en-US" dirty="0" smtClean="0"/>
              <a:t>methodology is described</a:t>
            </a:r>
            <a:r>
              <a:rPr lang="en-US" baseline="0" dirty="0" smtClean="0"/>
              <a:t> in more detail in the accompanying exercise documents.)</a:t>
            </a:r>
            <a:r>
              <a:rPr lang="en-US" dirty="0" smtClean="0"/>
              <a:t> </a:t>
            </a:r>
          </a:p>
          <a:p>
            <a:pPr marL="0" indent="0">
              <a:buFontTx/>
              <a:buNone/>
            </a:pPr>
            <a:endParaRPr lang="en-US" dirty="0" smtClean="0"/>
          </a:p>
        </p:txBody>
      </p:sp>
    </p:spTree>
    <p:extLst>
      <p:ext uri="{BB962C8B-B14F-4D97-AF65-F5344CB8AC3E}">
        <p14:creationId xmlns:p14="http://schemas.microsoft.com/office/powerpoint/2010/main" val="1319048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marL="0" lvl="0" indent="0">
              <a:lnSpc>
                <a:spcPct val="115000"/>
              </a:lnSpc>
              <a:spcAft>
                <a:spcPts val="1000"/>
              </a:spcAft>
              <a:buFont typeface="Times New Roman"/>
              <a:buNone/>
              <a:tabLst>
                <a:tab pos="457200" algn="l"/>
              </a:tabLst>
            </a:pPr>
            <a:r>
              <a:rPr lang="en-US" sz="1200" dirty="0" smtClean="0">
                <a:effectLst/>
                <a:latin typeface="+mn-lt"/>
                <a:ea typeface="Calibri"/>
                <a:cs typeface="Times New Roman"/>
              </a:rPr>
              <a:t>Brazil </a:t>
            </a:r>
            <a:r>
              <a:rPr lang="en-US" sz="1200" dirty="0" smtClean="0">
                <a:effectLst/>
                <a:latin typeface="+mn-lt"/>
                <a:ea typeface="Calibri"/>
                <a:cs typeface="Times New Roman"/>
              </a:rPr>
              <a:t>and </a:t>
            </a:r>
            <a:r>
              <a:rPr lang="en-US" sz="1200" dirty="0" smtClean="0">
                <a:effectLst/>
                <a:latin typeface="+mn-lt"/>
                <a:ea typeface="Calibri"/>
                <a:cs typeface="Times New Roman"/>
              </a:rPr>
              <a:t>India </a:t>
            </a:r>
            <a:r>
              <a:rPr lang="en-US" sz="1200" dirty="0" smtClean="0">
                <a:effectLst/>
                <a:latin typeface="+mn-lt"/>
                <a:ea typeface="Calibri"/>
                <a:cs typeface="Times New Roman"/>
              </a:rPr>
              <a:t>have already demonstrated that operational wall-to-wall systems can be established based on mid-resolution satellite </a:t>
            </a:r>
            <a:r>
              <a:rPr lang="en-US" sz="1200" dirty="0" smtClean="0">
                <a:effectLst/>
                <a:latin typeface="+mn-lt"/>
                <a:ea typeface="Calibri"/>
                <a:cs typeface="Times New Roman"/>
              </a:rPr>
              <a:t>imagery</a:t>
            </a:r>
            <a:r>
              <a:rPr lang="en-US" sz="1200" baseline="0" dirty="0" smtClean="0">
                <a:effectLst/>
                <a:latin typeface="+mn-lt"/>
                <a:ea typeface="Calibri"/>
                <a:cs typeface="Times New Roman"/>
              </a:rPr>
              <a:t> (Landsat TM or IRS)</a:t>
            </a:r>
            <a:endParaRPr lang="en-US" sz="1200" dirty="0" smtClean="0">
              <a:effectLst/>
              <a:latin typeface="+mn-lt"/>
              <a:ea typeface="Calibri"/>
              <a:cs typeface="Times New Roman"/>
            </a:endParaRPr>
          </a:p>
          <a:p>
            <a:pPr marL="0" lvl="0" indent="0">
              <a:lnSpc>
                <a:spcPct val="115000"/>
              </a:lnSpc>
              <a:spcAft>
                <a:spcPts val="1000"/>
              </a:spcAft>
              <a:buFont typeface="Times New Roman"/>
              <a:buNone/>
              <a:tabLst>
                <a:tab pos="457200" algn="l"/>
              </a:tabLst>
            </a:pPr>
            <a:r>
              <a:rPr lang="en-US" sz="1200" dirty="0" smtClean="0">
                <a:effectLst/>
                <a:latin typeface="+mn-lt"/>
                <a:ea typeface="Calibri"/>
                <a:cs typeface="Times New Roman"/>
              </a:rPr>
              <a:t>Brazil </a:t>
            </a:r>
            <a:r>
              <a:rPr lang="en-US" sz="1200" dirty="0" smtClean="0">
                <a:effectLst/>
                <a:latin typeface="+mn-lt"/>
                <a:ea typeface="Calibri"/>
                <a:cs typeface="Times New Roman"/>
              </a:rPr>
              <a:t>has measured deforestation rates in Brazilian Amazonia since the end of the 1980s. These methods </a:t>
            </a:r>
            <a:r>
              <a:rPr lang="en-US" sz="1200" dirty="0" smtClean="0">
                <a:effectLst/>
                <a:latin typeface="+mn-lt"/>
                <a:ea typeface="Calibri"/>
                <a:cs typeface="Times New Roman"/>
              </a:rPr>
              <a:t>can be </a:t>
            </a:r>
            <a:r>
              <a:rPr lang="en-US" sz="1200" dirty="0" smtClean="0">
                <a:effectLst/>
                <a:latin typeface="+mn-lt"/>
                <a:ea typeface="Calibri"/>
                <a:cs typeface="Times New Roman"/>
              </a:rPr>
              <a:t>easily adapted to cope with smaller country sizes.</a:t>
            </a:r>
          </a:p>
          <a:p>
            <a:pPr marL="0" lvl="0" indent="0">
              <a:lnSpc>
                <a:spcPct val="115000"/>
              </a:lnSpc>
              <a:spcAft>
                <a:spcPts val="1000"/>
              </a:spcAft>
              <a:buFont typeface="Arial" panose="020B0604020202020204" pitchFamily="34" charset="0"/>
              <a:buNone/>
              <a:tabLst>
                <a:tab pos="457200" algn="l"/>
              </a:tabLst>
            </a:pPr>
            <a:endParaRPr lang="en-GB" sz="1200" dirty="0" smtClean="0">
              <a:effectLst/>
              <a:latin typeface="+mn-lt"/>
              <a:ea typeface="Calibri"/>
              <a:cs typeface="Times New Roman"/>
            </a:endParaRPr>
          </a:p>
          <a:p>
            <a:pPr marL="0" lvl="0" indent="0">
              <a:lnSpc>
                <a:spcPct val="115000"/>
              </a:lnSpc>
              <a:spcAft>
                <a:spcPts val="1000"/>
              </a:spcAft>
              <a:buFont typeface="Times New Roman"/>
              <a:buNone/>
              <a:tabLst>
                <a:tab pos="457200" algn="l"/>
              </a:tabLst>
            </a:pPr>
            <a:r>
              <a:rPr lang="en-US" sz="1200" dirty="0" smtClean="0">
                <a:effectLst/>
                <a:latin typeface="+mn-lt"/>
                <a:ea typeface="Calibri"/>
                <a:cs typeface="Times New Roman"/>
              </a:rPr>
              <a:t>Global wall-to-wall maps of tree cover and tree cover losses/gains over the period 2000–2012 were published at the end of 2013, with reported accuracies greater than 80% for tropical and subtropical domains.</a:t>
            </a:r>
            <a:r>
              <a:rPr lang="en-GB" sz="1200" dirty="0" smtClean="0">
                <a:effectLst/>
                <a:latin typeface="+mn-lt"/>
                <a:ea typeface="Calibri"/>
                <a:cs typeface="Times New Roman"/>
              </a:rPr>
              <a:t> See</a:t>
            </a:r>
            <a:r>
              <a:rPr lang="en-GB" sz="1200" baseline="0" dirty="0" smtClean="0">
                <a:effectLst/>
                <a:latin typeface="+mn-lt"/>
                <a:ea typeface="Calibri"/>
                <a:cs typeface="Times New Roman"/>
              </a:rPr>
              <a:t> </a:t>
            </a:r>
            <a:r>
              <a:rPr lang="en-US" sz="1200" dirty="0" smtClean="0">
                <a:effectLst/>
                <a:latin typeface="+mn-lt"/>
                <a:ea typeface="Calibri"/>
                <a:cs typeface="Times New Roman"/>
              </a:rPr>
              <a:t>Hansen et al. 2013.</a:t>
            </a:r>
          </a:p>
          <a:p>
            <a:pPr marL="0" lvl="0" indent="0">
              <a:lnSpc>
                <a:spcPct val="115000"/>
              </a:lnSpc>
              <a:spcAft>
                <a:spcPts val="1000"/>
              </a:spcAft>
              <a:buFont typeface="Arial" panose="020B0604020202020204" pitchFamily="34" charset="0"/>
              <a:buNone/>
              <a:tabLst>
                <a:tab pos="457200" algn="l"/>
              </a:tabLst>
            </a:pPr>
            <a:endParaRPr lang="en-GB" sz="1200" dirty="0" smtClean="0">
              <a:effectLst/>
              <a:latin typeface="+mn-lt"/>
              <a:ea typeface="Calibri"/>
              <a:cs typeface="Times New Roman"/>
            </a:endParaRPr>
          </a:p>
          <a:p>
            <a:pPr marL="0" lvl="0" indent="0">
              <a:lnSpc>
                <a:spcPct val="115000"/>
              </a:lnSpc>
              <a:spcAft>
                <a:spcPts val="1000"/>
              </a:spcAft>
              <a:buFont typeface="Times New Roman"/>
              <a:buNone/>
              <a:tabLst>
                <a:tab pos="457200" algn="l"/>
              </a:tabLst>
            </a:pPr>
            <a:r>
              <a:rPr lang="en-US" sz="1200" dirty="0" smtClean="0">
                <a:effectLst/>
                <a:latin typeface="+mn-lt"/>
                <a:ea typeface="Calibri"/>
                <a:cs typeface="Times New Roman"/>
              </a:rPr>
              <a:t>Stratified </a:t>
            </a:r>
            <a:r>
              <a:rPr lang="en-US" sz="1200" dirty="0" smtClean="0">
                <a:effectLst/>
                <a:latin typeface="+mn-lt"/>
                <a:ea typeface="Calibri"/>
                <a:cs typeface="Times New Roman"/>
              </a:rPr>
              <a:t>sampling </a:t>
            </a:r>
            <a:r>
              <a:rPr lang="en-US" sz="1200" dirty="0" smtClean="0">
                <a:effectLst/>
                <a:latin typeface="+mn-lt"/>
                <a:ea typeface="Calibri"/>
                <a:cs typeface="Times New Roman"/>
              </a:rPr>
              <a:t>approaches </a:t>
            </a:r>
            <a:r>
              <a:rPr lang="en-US" sz="1200" dirty="0" smtClean="0">
                <a:effectLst/>
                <a:latin typeface="+mn-lt"/>
                <a:ea typeface="Calibri"/>
                <a:cs typeface="Times New Roman"/>
              </a:rPr>
              <a:t>for forest-area change estimation </a:t>
            </a:r>
            <a:r>
              <a:rPr lang="en-US" sz="1200" dirty="0" smtClean="0">
                <a:effectLst/>
                <a:latin typeface="+mn-lt"/>
                <a:ea typeface="Calibri"/>
                <a:cs typeface="Times New Roman"/>
              </a:rPr>
              <a:t>have </a:t>
            </a:r>
            <a:r>
              <a:rPr lang="en-US" sz="1200" dirty="0" smtClean="0">
                <a:effectLst/>
                <a:latin typeface="+mn-lt"/>
                <a:ea typeface="Calibri"/>
                <a:cs typeface="Times New Roman"/>
              </a:rPr>
              <a:t>been </a:t>
            </a:r>
            <a:r>
              <a:rPr lang="en-US" sz="1200" dirty="0" smtClean="0">
                <a:effectLst/>
                <a:latin typeface="+mn-lt"/>
                <a:ea typeface="Calibri"/>
                <a:cs typeface="Times New Roman"/>
              </a:rPr>
              <a:t>implemented</a:t>
            </a:r>
            <a:r>
              <a:rPr lang="en-US" sz="1200" baseline="0" dirty="0" smtClean="0">
                <a:effectLst/>
                <a:latin typeface="+mn-lt"/>
                <a:ea typeface="Calibri"/>
                <a:cs typeface="Times New Roman"/>
              </a:rPr>
              <a:t> over the tropical belt or at National level (e.g. Gabon, Guyana) </a:t>
            </a:r>
            <a:r>
              <a:rPr lang="en-US" sz="1200" dirty="0" smtClean="0">
                <a:effectLst/>
                <a:latin typeface="+mn-lt"/>
                <a:ea typeface="Calibri"/>
                <a:cs typeface="Times New Roman"/>
              </a:rPr>
              <a:t>.</a:t>
            </a:r>
            <a:endParaRPr lang="en-GB" sz="1200" dirty="0" smtClean="0">
              <a:effectLst/>
              <a:latin typeface="+mn-lt"/>
              <a:ea typeface="Calibri"/>
              <a:cs typeface="Times New Roman"/>
            </a:endParaRPr>
          </a:p>
          <a:p>
            <a:pPr marL="171450" indent="-171450">
              <a:buFontTx/>
              <a:buChar char="-"/>
            </a:pPr>
            <a:endParaRPr lang="en-US" dirty="0"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222D6-77CF-469C-9260-3D7C28823A40}" type="slidenum">
              <a:rPr lang="en-GB" smtClean="0"/>
              <a:pPr/>
              <a:t>19</a:t>
            </a:fld>
            <a:endParaRPr lang="en-GB" dirty="0" smtClean="0"/>
          </a:p>
        </p:txBody>
      </p:sp>
    </p:spTree>
    <p:extLst>
      <p:ext uri="{BB962C8B-B14F-4D97-AF65-F5344CB8AC3E}">
        <p14:creationId xmlns:p14="http://schemas.microsoft.com/office/powerpoint/2010/main" val="329097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The module is Linked  to sections 2.1  of GOFC-GOLD </a:t>
            </a:r>
            <a:r>
              <a:rPr lang="en-US" i="1" dirty="0" smtClean="0"/>
              <a:t>Sourcebook </a:t>
            </a:r>
            <a:r>
              <a:rPr lang="en-US" i="0" baseline="0" dirty="0" smtClean="0"/>
              <a:t> (</a:t>
            </a:r>
            <a:r>
              <a:rPr lang="en-US" dirty="0" smtClean="0"/>
              <a:t>Monitoring </a:t>
            </a:r>
            <a:r>
              <a:rPr lang="en-US" dirty="0" smtClean="0"/>
              <a:t>of Changes in Forest </a:t>
            </a:r>
            <a:r>
              <a:rPr lang="en-US" dirty="0" smtClean="0"/>
              <a:t>Area)</a:t>
            </a:r>
            <a:r>
              <a:rPr lang="nl-NL" baseline="0" dirty="0" smtClean="0"/>
              <a:t> and </a:t>
            </a:r>
            <a:r>
              <a:rPr lang="en-US" dirty="0" smtClean="0"/>
              <a:t>section 3.2 </a:t>
            </a:r>
            <a:r>
              <a:rPr lang="en-US" baseline="0" dirty="0" smtClean="0"/>
              <a:t> (</a:t>
            </a:r>
            <a:r>
              <a:rPr lang="en-US" dirty="0" smtClean="0"/>
              <a:t>Overview </a:t>
            </a:r>
            <a:r>
              <a:rPr lang="en-US" dirty="0" smtClean="0"/>
              <a:t>of the Existing Forest Area Changes Monitoring </a:t>
            </a:r>
            <a:r>
              <a:rPr lang="en-US" dirty="0" smtClean="0"/>
              <a:t>Systems:</a:t>
            </a:r>
            <a:r>
              <a:rPr lang="en-US" baseline="0" dirty="0" smtClean="0"/>
              <a:t> </a:t>
            </a:r>
            <a:r>
              <a:rPr lang="en-US" dirty="0" smtClean="0"/>
              <a:t>Country </a:t>
            </a:r>
            <a:r>
              <a:rPr lang="en-US" dirty="0" smtClean="0"/>
              <a:t>examples of Brazil, India, and Central Africa</a:t>
            </a:r>
            <a:r>
              <a:rPr lang="en-US" dirty="0" smtClean="0"/>
              <a:t>)</a:t>
            </a: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GOFC-GOLD </a:t>
            </a:r>
            <a:r>
              <a:rPr lang="en-US" i="1" dirty="0" smtClean="0"/>
              <a:t>Sourcebook has been updated</a:t>
            </a:r>
            <a:r>
              <a:rPr lang="en-US" i="1" baseline="0" dirty="0" smtClean="0"/>
              <a:t> in 2015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Need</a:t>
            </a:r>
            <a:r>
              <a:rPr lang="en-GB" sz="1200" baseline="0" dirty="0" smtClean="0"/>
              <a:t> to t</a:t>
            </a:r>
            <a:r>
              <a:rPr lang="en-GB" sz="1200" dirty="0" smtClean="0"/>
              <a:t>ake</a:t>
            </a:r>
            <a:r>
              <a:rPr lang="en-GB" sz="1200" baseline="0" dirty="0" smtClean="0"/>
              <a:t> into consideration the </a:t>
            </a:r>
            <a:r>
              <a:rPr lang="en-GB" sz="1200" dirty="0" smtClean="0"/>
              <a:t>UNFCCC Paris Agreement  (Dec 2015) and the REDD+ decision booklet (2014) available on UNFCCC website (REDD+ section)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The Methods and Guidance from the Global Forest Observation Initiative (</a:t>
            </a:r>
            <a:r>
              <a:rPr lang="en-US" sz="1200" dirty="0" smtClean="0"/>
              <a:t>GFOI) was</a:t>
            </a:r>
            <a:r>
              <a:rPr lang="en-US" sz="1200" baseline="0" dirty="0" smtClean="0"/>
              <a:t> updated in October 2016 version  2.0</a:t>
            </a:r>
            <a:endParaRPr lang="en-US" dirty="0" smtClean="0"/>
          </a:p>
        </p:txBody>
      </p:sp>
    </p:spTree>
    <p:extLst>
      <p:ext uri="{BB962C8B-B14F-4D97-AF65-F5344CB8AC3E}">
        <p14:creationId xmlns:p14="http://schemas.microsoft.com/office/powerpoint/2010/main" val="2501166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r>
              <a:rPr lang="en-US" dirty="0" smtClean="0"/>
              <a:t>The images highlight two different types of sampling approaches: </a:t>
            </a:r>
            <a:r>
              <a:rPr lang="en-US" i="1" dirty="0" smtClean="0"/>
              <a:t>systematic</a:t>
            </a:r>
            <a:r>
              <a:rPr lang="en-US" dirty="0" smtClean="0"/>
              <a:t> sampling and </a:t>
            </a:r>
            <a:r>
              <a:rPr lang="en-US" i="1" dirty="0" smtClean="0"/>
              <a:t>stratified</a:t>
            </a:r>
            <a:r>
              <a:rPr lang="en-US" dirty="0" smtClean="0"/>
              <a:t> sampling.</a:t>
            </a:r>
          </a:p>
          <a:p>
            <a:pPr marL="0" indent="0">
              <a:buFont typeface="Arial" panose="020B0604020202020204" pitchFamily="34" charset="0"/>
              <a:buNone/>
            </a:pPr>
            <a:endParaRPr lang="en-US" dirty="0" smtClean="0">
              <a:solidFill>
                <a:schemeClr val="accent4"/>
              </a:solidFill>
            </a:endParaRPr>
          </a:p>
          <a:p>
            <a:pPr marL="0" indent="0">
              <a:buFontTx/>
              <a:buNone/>
            </a:pPr>
            <a:r>
              <a:rPr lang="en-US" dirty="0" smtClean="0">
                <a:solidFill>
                  <a:schemeClr val="accent4"/>
                </a:solidFill>
              </a:rPr>
              <a:t>Systematic sampling obtains samples on a regular interval, e.g., one every 10 km.</a:t>
            </a:r>
          </a:p>
          <a:p>
            <a:pPr marL="0" indent="0">
              <a:buFont typeface="Arial" panose="020B0604020202020204" pitchFamily="34" charset="0"/>
              <a:buNone/>
            </a:pPr>
            <a:endParaRPr lang="en-US" dirty="0" smtClean="0">
              <a:solidFill>
                <a:schemeClr val="accent4"/>
              </a:solidFill>
            </a:endParaRPr>
          </a:p>
          <a:p>
            <a:pPr marL="0" indent="0">
              <a:buFontTx/>
              <a:buNone/>
            </a:pPr>
            <a:r>
              <a:rPr lang="en-US" dirty="0" smtClean="0">
                <a:solidFill>
                  <a:schemeClr val="accent4"/>
                </a:solidFill>
              </a:rPr>
              <a:t>Sampling efficiency can be improved through spatial stratification (stratified sampling) using known proxy variables (e.g</a:t>
            </a:r>
            <a:r>
              <a:rPr lang="en-US" dirty="0" smtClean="0">
                <a:solidFill>
                  <a:schemeClr val="accent4"/>
                </a:solidFill>
              </a:rPr>
              <a:t>. Global Tree Cover Loss map). </a:t>
            </a:r>
          </a:p>
          <a:p>
            <a:pPr marL="0" indent="0">
              <a:buFontTx/>
              <a:buNone/>
            </a:pPr>
            <a:endParaRPr lang="en-US" dirty="0" smtClean="0">
              <a:solidFill>
                <a:schemeClr val="accent4"/>
              </a:solidFill>
            </a:endParaRPr>
          </a:p>
          <a:p>
            <a:pPr marL="0" indent="0">
              <a:buFontTx/>
              <a:buNone/>
            </a:pPr>
            <a:r>
              <a:rPr lang="en-US" dirty="0" smtClean="0">
                <a:solidFill>
                  <a:schemeClr val="accent4"/>
                </a:solidFill>
              </a:rPr>
              <a:t>Proxy </a:t>
            </a:r>
            <a:r>
              <a:rPr lang="en-US" dirty="0" smtClean="0">
                <a:solidFill>
                  <a:schemeClr val="accent4"/>
                </a:solidFill>
              </a:rPr>
              <a:t>variables can be derived from </a:t>
            </a:r>
            <a:r>
              <a:rPr lang="en-US" dirty="0" smtClean="0">
                <a:solidFill>
                  <a:schemeClr val="accent4"/>
                </a:solidFill>
              </a:rPr>
              <a:t>coarser </a:t>
            </a:r>
            <a:r>
              <a:rPr lang="en-US" dirty="0" smtClean="0">
                <a:solidFill>
                  <a:schemeClr val="accent4"/>
                </a:solidFill>
              </a:rPr>
              <a:t>resolution satellite data or by combining other geo-referenced or map information such as distance to roads or settlements, previous deforestation, or factors such as fires.</a:t>
            </a:r>
          </a:p>
          <a:p>
            <a:pPr marL="171450" indent="-171450">
              <a:buFontTx/>
              <a:buChar char="-"/>
            </a:pPr>
            <a:endParaRPr lang="en-US" dirty="0" smtClean="0">
              <a:solidFill>
                <a:schemeClr val="accent4"/>
              </a:solidFill>
            </a:endParaRP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3DA03B-DCC2-4143-B6F2-6D3AC63463C4}" type="slidenum">
              <a:rPr lang="en-GB" smtClean="0"/>
              <a:pPr/>
              <a:t>20</a:t>
            </a:fld>
            <a:endParaRPr lang="en-GB" dirty="0" smtClean="0"/>
          </a:p>
        </p:txBody>
      </p:sp>
    </p:spTree>
    <p:extLst>
      <p:ext uri="{BB962C8B-B14F-4D97-AF65-F5344CB8AC3E}">
        <p14:creationId xmlns:p14="http://schemas.microsoft.com/office/powerpoint/2010/main" val="1506329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endParaRPr lang="en-US" dirty="0" smtClean="0"/>
          </a:p>
        </p:txBody>
      </p:sp>
    </p:spTree>
    <p:extLst>
      <p:ext uri="{BB962C8B-B14F-4D97-AF65-F5344CB8AC3E}">
        <p14:creationId xmlns:p14="http://schemas.microsoft.com/office/powerpoint/2010/main" val="1566675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r>
              <a:rPr lang="en-US" dirty="0" smtClean="0"/>
              <a:t>Satellite imagery usually goes through three main preprocessing steps: </a:t>
            </a:r>
            <a:r>
              <a:rPr lang="en-US" b="1" dirty="0" smtClean="0"/>
              <a:t>(1) geometric corrections</a:t>
            </a:r>
            <a:r>
              <a:rPr lang="en-US" dirty="0" smtClean="0"/>
              <a:t> are needed to ensure that images in a time series overlay </a:t>
            </a:r>
            <a:r>
              <a:rPr lang="en-US" dirty="0" smtClean="0"/>
              <a:t>properly </a:t>
            </a:r>
            <a:r>
              <a:rPr lang="en-US" b="1" dirty="0" smtClean="0"/>
              <a:t>(2) cloud removal</a:t>
            </a:r>
            <a:r>
              <a:rPr lang="en-US" dirty="0" smtClean="0"/>
              <a:t> is </a:t>
            </a:r>
            <a:r>
              <a:rPr lang="en-US" dirty="0" smtClean="0"/>
              <a:t>the </a:t>
            </a:r>
            <a:r>
              <a:rPr lang="en-US" dirty="0" smtClean="0"/>
              <a:t>second step in image preprocessing, and </a:t>
            </a:r>
            <a:r>
              <a:rPr lang="en-US" b="1" dirty="0" smtClean="0"/>
              <a:t>(3) radiometric corrections</a:t>
            </a:r>
            <a:r>
              <a:rPr lang="en-US" dirty="0" smtClean="0"/>
              <a:t> are recommended to make change interpretation easier (by ensuring that images have the same spectral values for </a:t>
            </a:r>
            <a:r>
              <a:rPr lang="en-US" dirty="0" smtClean="0"/>
              <a:t>same </a:t>
            </a:r>
            <a:r>
              <a:rPr lang="en-US" dirty="0" smtClean="0"/>
              <a:t>objects).</a:t>
            </a:r>
          </a:p>
          <a:p>
            <a:pPr marL="0" indent="0">
              <a:buFont typeface="Arial" panose="020B0604020202020204" pitchFamily="34" charset="0"/>
              <a:buNone/>
            </a:pPr>
            <a:endParaRPr lang="en-US" dirty="0" smtClean="0"/>
          </a:p>
          <a:p>
            <a:pPr marL="0" indent="0">
              <a:buFontTx/>
              <a:buNone/>
            </a:pPr>
            <a:r>
              <a:rPr lang="en-US" dirty="0" smtClean="0"/>
              <a:t>GLS stands for Global Land </a:t>
            </a:r>
            <a:r>
              <a:rPr lang="en-US" dirty="0" smtClean="0"/>
              <a:t>Survey.</a:t>
            </a:r>
            <a:r>
              <a:rPr lang="en-US" baseline="0" dirty="0" smtClean="0"/>
              <a:t> </a:t>
            </a:r>
            <a:r>
              <a:rPr lang="en-US" dirty="0" smtClean="0"/>
              <a:t>GCPs</a:t>
            </a:r>
            <a:r>
              <a:rPr lang="en-US" baseline="0" dirty="0" smtClean="0"/>
              <a:t> </a:t>
            </a:r>
            <a:r>
              <a:rPr lang="en-US" baseline="0" dirty="0" smtClean="0"/>
              <a:t>stands for Ground Control Points.</a:t>
            </a:r>
          </a:p>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3248434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en-US" dirty="0" smtClean="0"/>
              <a:t>Presently the only free global mid-resolution (30 m) remote sensing imagery are from NASA (Landsat satellites) for around years 1990, 2000, 2005 ,and 2010 with some quality issues in some parts of the tropics (clouds, seasonality, etc.). All Landsat data from USGS archive are available for free since the end of 2008. These datasets can be used as baseline datasets for image geo-registration.</a:t>
            </a:r>
          </a:p>
          <a:p>
            <a:pPr>
              <a:defRPr/>
            </a:pPr>
            <a:endParaRPr lang="en-US" dirty="0" smtClean="0"/>
          </a:p>
        </p:txBody>
      </p:sp>
    </p:spTree>
    <p:extLst>
      <p:ext uri="{BB962C8B-B14F-4D97-AF65-F5344CB8AC3E}">
        <p14:creationId xmlns:p14="http://schemas.microsoft.com/office/powerpoint/2010/main" val="345435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endParaRPr lang="en-US" dirty="0" smtClean="0"/>
          </a:p>
          <a:p>
            <a:pPr marL="0" indent="0">
              <a:buFontTx/>
              <a:buNone/>
            </a:pPr>
            <a:r>
              <a:rPr lang="en-GB" dirty="0" smtClean="0"/>
              <a:t>For radiometric corrections, the requirements vary depending on the classification method. Sophisticated digital and automated approaches require radiometric correction to calibrate spectral values to the same reference objects in </a:t>
            </a:r>
            <a:r>
              <a:rPr lang="en-GB" dirty="0" err="1" smtClean="0"/>
              <a:t>multitemporal</a:t>
            </a:r>
            <a:r>
              <a:rPr lang="en-GB" dirty="0" smtClean="0"/>
              <a:t> datasets. This is usually done by identifying a water body or dark object and calibrating the other images to the first. </a:t>
            </a:r>
          </a:p>
          <a:p>
            <a:pPr marL="0" indent="0">
              <a:buFontTx/>
              <a:buNone/>
            </a:pPr>
            <a:r>
              <a:rPr lang="en-GB" dirty="0" smtClean="0"/>
              <a:t>The image contamination by haze is relatively frequent in tropical regions. Therefore, when no alternative imagery is available, the correction of haze is recommended before image analysis. Topographic normalization is recommended for mountainous environments from a digital terrain model (DTM). </a:t>
            </a:r>
          </a:p>
          <a:p>
            <a:pPr marL="0" indent="0">
              <a:buFontTx/>
              <a:buNone/>
            </a:pPr>
            <a:endParaRPr lang="en-US" dirty="0" smtClean="0"/>
          </a:p>
          <a:p>
            <a:pPr marL="0" indent="0">
              <a:buFontTx/>
              <a:buNone/>
            </a:pPr>
            <a:r>
              <a:rPr lang="en-US" dirty="0" smtClean="0"/>
              <a:t>This </a:t>
            </a:r>
            <a:r>
              <a:rPr lang="en-US" dirty="0" smtClean="0"/>
              <a:t>slide presents a chain of preprocessing for Landsat images </a:t>
            </a:r>
            <a:r>
              <a:rPr lang="en-US" dirty="0" smtClean="0"/>
              <a:t>for </a:t>
            </a:r>
            <a:r>
              <a:rPr lang="en-US" dirty="0" smtClean="0"/>
              <a:t>sample based </a:t>
            </a:r>
            <a:r>
              <a:rPr lang="en-US" dirty="0" smtClean="0"/>
              <a:t>forest </a:t>
            </a:r>
            <a:r>
              <a:rPr lang="en-US" dirty="0" smtClean="0"/>
              <a:t>cover change mapping. Note that this approach does not require general atmospheric correction, but merely normalization of the images acquired in two different time steps over the same area. The chain starts from a top-of-atmosphere calibrated image, then (if necessary) a Tasseled Cap–based haze reduction is performed. This is followed by a basic forest mask creation, which is subsequently used for normalizing the spectral values of images acquired in different times. </a:t>
            </a:r>
            <a:endParaRPr lang="en-US" dirty="0" smtClean="0"/>
          </a:p>
          <a:p>
            <a:pPr marL="0" indent="0">
              <a:buFontTx/>
              <a:buNone/>
            </a:pPr>
            <a:r>
              <a:rPr lang="en-US" dirty="0" smtClean="0"/>
              <a:t>After this the images are ready for </a:t>
            </a:r>
            <a:r>
              <a:rPr lang="en-US" dirty="0" err="1" smtClean="0"/>
              <a:t>multitemporal</a:t>
            </a:r>
            <a:r>
              <a:rPr lang="en-US" dirty="0" smtClean="0"/>
              <a:t> segmentation and subsequent classification</a:t>
            </a:r>
            <a:endParaRPr lang="en-US" dirty="0" smtClean="0"/>
          </a:p>
        </p:txBody>
      </p:sp>
    </p:spTree>
    <p:extLst>
      <p:ext uri="{BB962C8B-B14F-4D97-AF65-F5344CB8AC3E}">
        <p14:creationId xmlns:p14="http://schemas.microsoft.com/office/powerpoint/2010/main" val="1179443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buFontTx/>
              <a:buChar char="-"/>
              <a:defRPr/>
            </a:pPr>
            <a:r>
              <a:rPr lang="en-US" dirty="0" smtClean="0"/>
              <a:t>Many methods exist to interpret </a:t>
            </a:r>
            <a:r>
              <a:rPr lang="en-US" dirty="0" smtClean="0"/>
              <a:t>images. </a:t>
            </a:r>
            <a:r>
              <a:rPr lang="en-US" dirty="0" smtClean="0"/>
              <a:t>The selection of the method depends on available resources and whether image processing software is available. Whichever method is selected, the results should be repeatable by different analysts.</a:t>
            </a:r>
          </a:p>
          <a:p>
            <a:pPr marL="0" indent="0">
              <a:buFontTx/>
              <a:buNone/>
              <a:defRPr/>
            </a:pPr>
            <a:endParaRPr lang="en-US" dirty="0" smtClean="0"/>
          </a:p>
          <a:p>
            <a:pPr marL="171450" indent="-171450">
              <a:buFontTx/>
              <a:buChar char="-"/>
              <a:defRPr/>
            </a:pPr>
            <a:r>
              <a:rPr lang="en-US" dirty="0" smtClean="0"/>
              <a:t>It is generally more difficult to identify forestation than deforestation.  Forestation occurs gradually over a number of years while deforestation occurs more rapidly.  Deforestation is therefore more visible.  </a:t>
            </a:r>
            <a:endParaRPr lang="en-US" dirty="0" smtClean="0"/>
          </a:p>
          <a:p>
            <a:pPr marL="171450" indent="-171450">
              <a:buFontTx/>
              <a:buChar char="-"/>
              <a:defRPr/>
            </a:pPr>
            <a:r>
              <a:rPr lang="en-US" dirty="0" smtClean="0"/>
              <a:t>Finer spatial resolution</a:t>
            </a:r>
            <a:r>
              <a:rPr lang="en-US" dirty="0" smtClean="0"/>
              <a:t>, additional field work, and accuracy assessment may be required if forestation as well as deforestation need to be monitored.</a:t>
            </a:r>
          </a:p>
          <a:p>
            <a:pPr>
              <a:defRPr/>
            </a:pPr>
            <a:endParaRPr lang="en-US"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77F4F4-ED4A-407E-9890-C7400C53DAA3}" type="slidenum">
              <a:rPr lang="en-GB" smtClean="0"/>
              <a:pPr/>
              <a:t>25</a:t>
            </a:fld>
            <a:endParaRPr lang="en-GB" dirty="0" smtClean="0"/>
          </a:p>
        </p:txBody>
      </p:sp>
    </p:spTree>
    <p:extLst>
      <p:ext uri="{BB962C8B-B14F-4D97-AF65-F5344CB8AC3E}">
        <p14:creationId xmlns:p14="http://schemas.microsoft.com/office/powerpoint/2010/main" val="83426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This slide categorizes</a:t>
            </a:r>
            <a:r>
              <a:rPr lang="en-US" baseline="0" dirty="0" smtClean="0"/>
              <a:t> the main methodological approaches for analyzing moderate resolution satellite data, ranging from point-based visual interpretation to segment-based automatic interpretation methods. Principal areas of use, as well as main advantages and limitations, are also briefly described. The choice of the most suitable method for a given situation is based several issues </a:t>
            </a:r>
            <a:r>
              <a:rPr lang="en-US" baseline="0" dirty="0" smtClean="0"/>
              <a:t>as </a:t>
            </a:r>
            <a:r>
              <a:rPr lang="en-US" baseline="0" dirty="0" smtClean="0"/>
              <a:t>described in other sections of this lecture.</a:t>
            </a:r>
          </a:p>
          <a:p>
            <a:pPr marL="0" indent="0">
              <a:buFontTx/>
              <a:buNone/>
            </a:pPr>
            <a:endParaRPr lang="en-US" dirty="0" smtClean="0"/>
          </a:p>
          <a:p>
            <a:pPr marL="171450" indent="-171450">
              <a:buFontTx/>
              <a:buChar char="-"/>
            </a:pPr>
            <a:r>
              <a:rPr lang="en-US" dirty="0" smtClean="0"/>
              <a:t>Visual scene-to-scene interpretation of forest-area change can be simple and robust, although it is a time-consuming method. A combination of automated methods (segmentation or classification) and visual interpretation can reduce the work load.</a:t>
            </a:r>
          </a:p>
          <a:p>
            <a:pPr marL="0" indent="0">
              <a:buFontTx/>
              <a:buNone/>
            </a:pPr>
            <a:endParaRPr lang="en-US" dirty="0" smtClean="0"/>
          </a:p>
          <a:p>
            <a:pPr marL="171450" indent="-171450">
              <a:buFontTx/>
              <a:buChar char="-"/>
            </a:pPr>
            <a:r>
              <a:rPr lang="en-US" dirty="0" smtClean="0"/>
              <a:t>Automated methods are generally preferable where possible because the interpretation is repeatable and efficient. Even in a fully automated process, visual inspection of the result by an analyst familiar with the region should be carried out to ensure appropriate </a:t>
            </a:r>
            <a:r>
              <a:rPr lang="en-US" dirty="0" smtClean="0"/>
              <a:t>interpretation</a:t>
            </a:r>
            <a:r>
              <a:rPr lang="en-US" baseline="0" dirty="0" smtClean="0"/>
              <a:t> of the reference sample data.</a:t>
            </a:r>
            <a:endParaRPr lang="en-US" dirty="0"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B1AFEB-6BA8-427B-990E-63383E023AED}" type="slidenum">
              <a:rPr lang="en-GB" smtClean="0"/>
              <a:pPr/>
              <a:t>26</a:t>
            </a:fld>
            <a:endParaRPr lang="en-GB" dirty="0" smtClean="0"/>
          </a:p>
        </p:txBody>
      </p:sp>
    </p:spTree>
    <p:extLst>
      <p:ext uri="{BB962C8B-B14F-4D97-AF65-F5344CB8AC3E}">
        <p14:creationId xmlns:p14="http://schemas.microsoft.com/office/powerpoint/2010/main" val="1002734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strength of purely visual delineation and interpretation is that it allows utilization</a:t>
            </a:r>
            <a:r>
              <a:rPr lang="en-US" baseline="0" dirty="0" smtClean="0"/>
              <a:t> of the local knowledge even in the case with no </a:t>
            </a:r>
            <a:r>
              <a:rPr lang="en-US" baseline="0" dirty="0" smtClean="0"/>
              <a:t>or limited </a:t>
            </a:r>
            <a:r>
              <a:rPr lang="en-US" baseline="0" dirty="0" smtClean="0"/>
              <a:t>technical image analysis capabilities.</a:t>
            </a:r>
          </a:p>
          <a:p>
            <a:pPr marL="0" indent="0">
              <a:buFontTx/>
              <a:buNone/>
            </a:pPr>
            <a:endParaRPr lang="en-US" baseline="0" dirty="0" smtClean="0"/>
          </a:p>
          <a:p>
            <a:pPr marL="171450" indent="-171450">
              <a:buFontTx/>
              <a:buChar char="-"/>
            </a:pPr>
            <a:r>
              <a:rPr lang="en-US" baseline="0" dirty="0" smtClean="0"/>
              <a:t>To improve repeatability and to make the process faster, visual interpretation can be combined with automated processing steps. See the next slide.</a:t>
            </a:r>
          </a:p>
          <a:p>
            <a:pPr marL="0" indent="0">
              <a:buFontTx/>
              <a:buNone/>
            </a:pPr>
            <a:r>
              <a:rPr lang="en-US" dirty="0" smtClean="0"/>
              <a:t> </a:t>
            </a:r>
            <a:endParaRPr lang="en-GB" dirty="0"/>
          </a:p>
        </p:txBody>
      </p:sp>
      <p:sp>
        <p:nvSpPr>
          <p:cNvPr id="4" name="Slide Number Placeholder 3"/>
          <p:cNvSpPr>
            <a:spLocks noGrp="1"/>
          </p:cNvSpPr>
          <p:nvPr>
            <p:ph type="sldNum" sz="quarter" idx="10"/>
          </p:nvPr>
        </p:nvSpPr>
        <p:spPr/>
        <p:txBody>
          <a:bodyPr/>
          <a:lstStyle/>
          <a:p>
            <a:pPr>
              <a:defRPr/>
            </a:pPr>
            <a:fld id="{841F3CB1-D075-420F-AB80-C315EF4EF379}" type="slidenum">
              <a:rPr lang="en-GB" smtClean="0"/>
              <a:pPr>
                <a:defRPr/>
              </a:pPr>
              <a:t>27</a:t>
            </a:fld>
            <a:endParaRPr lang="en-GB" dirty="0"/>
          </a:p>
        </p:txBody>
      </p:sp>
    </p:spTree>
    <p:extLst>
      <p:ext uri="{BB962C8B-B14F-4D97-AF65-F5344CB8AC3E}">
        <p14:creationId xmlns:p14="http://schemas.microsoft.com/office/powerpoint/2010/main" val="29861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buFontTx/>
              <a:buChar char="-"/>
              <a:defRPr/>
            </a:pPr>
            <a:r>
              <a:rPr lang="en-US" dirty="0" smtClean="0"/>
              <a:t>Image segmentation is a process of partitioning an image into groups of pixels that are spectrally similar and spatially adjacent. Boundaries of pixel groups delineate ground objects in much the same way a human analyst would do based on its shape, tone, and texture. However, delineation is more accurate and objective since it is carried out at the pixel level based on quantitative values.</a:t>
            </a:r>
          </a:p>
          <a:p>
            <a:pPr marL="171450" indent="-171450">
              <a:buFontTx/>
              <a:buChar char="-"/>
              <a:defRPr/>
            </a:pPr>
            <a:endParaRPr lang="en-US" dirty="0" smtClean="0"/>
          </a:p>
          <a:p>
            <a:pPr marL="171450" indent="-171450">
              <a:buFontTx/>
              <a:buChar char="-"/>
              <a:defRPr/>
            </a:pPr>
            <a:r>
              <a:rPr lang="en-US" dirty="0" smtClean="0"/>
              <a:t>Segmentation for delineating image objects reduces the processing time of image analysis. The delineation provided by this approach is not only more rapid and automatic but also finer than what could be achieved using a manual approach. It is repeatable and therefore more objective than a visual delineation by an analyst.</a:t>
            </a:r>
          </a:p>
          <a:p>
            <a:pPr marL="0" indent="0">
              <a:buFontTx/>
              <a:buNone/>
              <a:defRPr/>
            </a:pPr>
            <a:endParaRPr lang="en-US" dirty="0" smtClean="0"/>
          </a:p>
          <a:p>
            <a:pPr marL="171450" indent="-171450">
              <a:buFontTx/>
              <a:buChar char="-"/>
              <a:defRPr/>
            </a:pPr>
            <a:r>
              <a:rPr lang="en-US" dirty="0" smtClean="0"/>
              <a:t>Using multidate segmentations rather than a pair of individual segmentations is justified by the final objective, which is to determine change.</a:t>
            </a:r>
          </a:p>
          <a:p>
            <a:pPr>
              <a:defRPr/>
            </a:pPr>
            <a:endParaRPr lang="en-US" dirty="0" smtClean="0"/>
          </a:p>
          <a:p>
            <a:pPr>
              <a:defRPr/>
            </a:pPr>
            <a:endParaRPr lang="en-US" dirty="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929A57-AB0E-4290-BF5D-682E4FDCEC2F}" type="slidenum">
              <a:rPr lang="en-GB" smtClean="0"/>
              <a:pPr/>
              <a:t>28</a:t>
            </a:fld>
            <a:endParaRPr lang="en-GB" dirty="0" smtClean="0"/>
          </a:p>
        </p:txBody>
      </p:sp>
    </p:spTree>
    <p:extLst>
      <p:ext uri="{BB962C8B-B14F-4D97-AF65-F5344CB8AC3E}">
        <p14:creationId xmlns:p14="http://schemas.microsoft.com/office/powerpoint/2010/main" val="677314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en-US" dirty="0" smtClean="0"/>
              <a:t>This </a:t>
            </a:r>
            <a:r>
              <a:rPr lang="en-US" dirty="0" smtClean="0"/>
              <a:t>slide presents an illustration of an implementation of multitemporal segmentation. </a:t>
            </a:r>
            <a:endParaRPr lang="en-US" dirty="0" smtClean="0"/>
          </a:p>
          <a:p>
            <a:pPr marL="0" indent="0">
              <a:buFontTx/>
              <a:buNone/>
              <a:defRPr/>
            </a:pPr>
            <a:endParaRPr lang="en-US" dirty="0" smtClean="0"/>
          </a:p>
          <a:p>
            <a:pPr marL="0" indent="0">
              <a:buFontTx/>
              <a:buNone/>
              <a:defRPr/>
            </a:pPr>
            <a:r>
              <a:rPr lang="en-US" dirty="0" smtClean="0"/>
              <a:t>Note </a:t>
            </a:r>
            <a:r>
              <a:rPr lang="en-US" dirty="0" smtClean="0"/>
              <a:t>that in this approach, areas where land cover has changed over the observation period will form separate segments.</a:t>
            </a:r>
          </a:p>
          <a:p>
            <a:pPr marL="0" indent="0">
              <a:buFontTx/>
              <a:buNone/>
              <a:defRPr/>
            </a:pPr>
            <a:endParaRPr lang="en-US" dirty="0" smtClean="0"/>
          </a:p>
        </p:txBody>
      </p:sp>
    </p:spTree>
    <p:extLst>
      <p:ext uri="{BB962C8B-B14F-4D97-AF65-F5344CB8AC3E}">
        <p14:creationId xmlns:p14="http://schemas.microsoft.com/office/powerpoint/2010/main" val="2373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t>An Introduction for </a:t>
            </a:r>
            <a:r>
              <a:rPr lang="en-US" dirty="0" smtClean="0"/>
              <a:t>forest cover monitoring in the context of UNFCCC </a:t>
            </a:r>
            <a:r>
              <a:rPr lang="en-US" dirty="0" smtClean="0"/>
              <a:t>will be given </a:t>
            </a:r>
            <a:r>
              <a:rPr lang="en-US" dirty="0" smtClean="0"/>
              <a:t>shortly at the beginning.</a:t>
            </a:r>
          </a:p>
          <a:p>
            <a:pPr marL="0" indent="0" eaLnBrk="1" hangingPunct="1">
              <a:buFont typeface="Arial" panose="020B0604020202020204" pitchFamily="34" charset="0"/>
              <a:buNone/>
            </a:pPr>
            <a:endParaRPr lang="en-US" dirty="0" smtClean="0"/>
          </a:p>
          <a:p>
            <a:pPr marL="0" indent="0" eaLnBrk="1" hangingPunct="1">
              <a:buFontTx/>
              <a:buNone/>
            </a:pPr>
            <a:r>
              <a:rPr lang="en-US" dirty="0" smtClean="0"/>
              <a:t>The presentation will concentrate on sections </a:t>
            </a:r>
            <a:r>
              <a:rPr lang="en-US" dirty="0" smtClean="0"/>
              <a:t>2</a:t>
            </a:r>
            <a:r>
              <a:rPr lang="en-US" baseline="0" dirty="0" smtClean="0"/>
              <a:t> to </a:t>
            </a:r>
            <a:r>
              <a:rPr lang="en-US" dirty="0" smtClean="0"/>
              <a:t>4</a:t>
            </a:r>
            <a:r>
              <a:rPr lang="en-US" baseline="0" dirty="0" smtClean="0"/>
              <a:t> which </a:t>
            </a:r>
            <a:r>
              <a:rPr lang="en-US" dirty="0" smtClean="0"/>
              <a:t>present </a:t>
            </a:r>
            <a:r>
              <a:rPr lang="en-US" dirty="0" smtClean="0"/>
              <a:t>the state of the art for data and approaches to be used for monitoring forest area changes at the national scale in tropical countries using </a:t>
            </a:r>
            <a:r>
              <a:rPr lang="en-US" dirty="0" smtClean="0"/>
              <a:t>satellite remote </a:t>
            </a:r>
            <a:r>
              <a:rPr lang="en-US" dirty="0" smtClean="0"/>
              <a:t>sensing imagery. </a:t>
            </a:r>
            <a:endParaRPr lang="en-US" dirty="0" smtClean="0"/>
          </a:p>
          <a:p>
            <a:pPr marL="0" indent="0" eaLnBrk="1" hangingPunct="1">
              <a:buFont typeface="Arial" panose="020B0604020202020204" pitchFamily="34" charset="0"/>
              <a:buNone/>
            </a:pPr>
            <a:endParaRPr lang="en-US" dirty="0" smtClean="0"/>
          </a:p>
          <a:p>
            <a:pPr marL="0" indent="0" eaLnBrk="1" hangingPunct="1">
              <a:buFontTx/>
              <a:buNone/>
            </a:pPr>
            <a:r>
              <a:rPr lang="en-US" dirty="0" smtClean="0"/>
              <a:t>Finally, major limitations of using satellite data are briefly highlighted.</a:t>
            </a:r>
          </a:p>
        </p:txBody>
      </p:sp>
    </p:spTree>
    <p:extLst>
      <p:ext uri="{BB962C8B-B14F-4D97-AF65-F5344CB8AC3E}">
        <p14:creationId xmlns:p14="http://schemas.microsoft.com/office/powerpoint/2010/main" val="2819105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Two </a:t>
            </a:r>
            <a:r>
              <a:rPr lang="en-US" dirty="0" smtClean="0"/>
              <a:t>supervised object classifications </a:t>
            </a:r>
            <a:r>
              <a:rPr lang="en-US" dirty="0" smtClean="0"/>
              <a:t>are easier to produce separately </a:t>
            </a:r>
            <a:r>
              <a:rPr lang="en-US" dirty="0" smtClean="0"/>
              <a:t>on </a:t>
            </a:r>
            <a:r>
              <a:rPr lang="en-US" dirty="0" smtClean="0"/>
              <a:t>two </a:t>
            </a:r>
            <a:r>
              <a:rPr lang="en-US" dirty="0" smtClean="0"/>
              <a:t>multidate images instead of applying a single supervised object classification on the image </a:t>
            </a:r>
            <a:r>
              <a:rPr lang="en-US" dirty="0" smtClean="0"/>
              <a:t>pair.</a:t>
            </a:r>
            <a:endParaRPr lang="en-US" dirty="0" smtClean="0"/>
          </a:p>
          <a:p>
            <a:pPr marL="0" indent="0">
              <a:buFontTx/>
              <a:buNone/>
            </a:pPr>
            <a:endParaRPr lang="en-US" dirty="0" smtClean="0"/>
          </a:p>
          <a:p>
            <a:pPr marL="171450" indent="-171450">
              <a:buFontTx/>
              <a:buChar char="-"/>
            </a:pPr>
            <a:r>
              <a:rPr lang="en-GB" sz="1200" kern="1200" dirty="0" smtClean="0">
                <a:solidFill>
                  <a:schemeClr val="tx1"/>
                </a:solidFill>
                <a:effectLst/>
                <a:latin typeface="+mn-lt"/>
                <a:ea typeface="+mn-ea"/>
                <a:cs typeface="+mn-cs"/>
              </a:rPr>
              <a:t>A standard</a:t>
            </a:r>
            <a:r>
              <a:rPr lang="en-GB" sz="1200" kern="1200" baseline="0" dirty="0" smtClean="0">
                <a:solidFill>
                  <a:schemeClr val="tx1"/>
                </a:solidFill>
                <a:effectLst/>
                <a:latin typeface="+mn-lt"/>
                <a:ea typeface="+mn-ea"/>
                <a:cs typeface="+mn-cs"/>
              </a:rPr>
              <a:t> training data set for supervised classification including </a:t>
            </a:r>
            <a:r>
              <a:rPr lang="en-GB" sz="1200" kern="1200" baseline="0" dirty="0" smtClean="0">
                <a:solidFill>
                  <a:schemeClr val="tx1"/>
                </a:solidFill>
                <a:effectLst/>
                <a:latin typeface="+mn-lt"/>
                <a:ea typeface="+mn-ea"/>
                <a:cs typeface="+mn-cs"/>
              </a:rPr>
              <a:t>sample sites </a:t>
            </a:r>
            <a:r>
              <a:rPr lang="en-GB" sz="1200" kern="1200" baseline="0" dirty="0" smtClean="0">
                <a:solidFill>
                  <a:schemeClr val="tx1"/>
                </a:solidFill>
                <a:effectLst/>
                <a:latin typeface="+mn-lt"/>
                <a:ea typeface="+mn-ea"/>
                <a:cs typeface="+mn-cs"/>
              </a:rPr>
              <a:t>of all the desired classes can be created using an exhaustive sample of </a:t>
            </a:r>
            <a:r>
              <a:rPr lang="en-GB" sz="1200" kern="1200" dirty="0" smtClean="0">
                <a:solidFill>
                  <a:schemeClr val="tx1"/>
                </a:solidFill>
                <a:effectLst/>
                <a:latin typeface="+mn-lt"/>
                <a:ea typeface="+mn-ea"/>
                <a:cs typeface="+mn-cs"/>
              </a:rPr>
              <a:t>training sites</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from </a:t>
            </a:r>
            <a:r>
              <a:rPr lang="en-GB" sz="1200" kern="1200" baseline="0" dirty="0" smtClean="0">
                <a:solidFill>
                  <a:schemeClr val="tx1"/>
                </a:solidFill>
                <a:effectLst/>
                <a:latin typeface="+mn-lt"/>
                <a:ea typeface="+mn-ea"/>
                <a:cs typeface="+mn-cs"/>
              </a:rPr>
              <a:t>the remote sensing data that is used in the analysis.</a:t>
            </a:r>
          </a:p>
          <a:p>
            <a:pPr marL="0" indent="0">
              <a:buFontTx/>
              <a:buNone/>
            </a:pPr>
            <a:endParaRPr lang="en-US" dirty="0" smtClean="0"/>
          </a:p>
          <a:p>
            <a:pPr marL="171450" indent="-171450">
              <a:buFontTx/>
              <a:buChar char="-"/>
            </a:pPr>
            <a:r>
              <a:rPr lang="en-US" dirty="0" smtClean="0"/>
              <a:t>Although unsupervised clustering (followed by visual labeling) is also possible, for large areas </a:t>
            </a:r>
            <a:r>
              <a:rPr lang="en-US" dirty="0" smtClean="0"/>
              <a:t>it </a:t>
            </a:r>
            <a:r>
              <a:rPr lang="en-US" dirty="0" smtClean="0"/>
              <a:t>is recommended that supervised object classification be applied (with a training phase beforehand and a labeling correction/validation phase afterward</a:t>
            </a:r>
            <a:r>
              <a:rPr lang="en-US" dirty="0" smtClean="0"/>
              <a:t>). </a:t>
            </a:r>
            <a:r>
              <a:rPr lang="en-US" dirty="0" smtClean="0"/>
              <a:t>The multidate segmentation followed by supervised classification of individual dates is considered more efficient in the case of a large number of images</a:t>
            </a:r>
            <a:r>
              <a:rPr lang="en-US" dirty="0" smtClean="0"/>
              <a:t>.</a:t>
            </a:r>
            <a:endParaRPr lang="en-US" dirty="0"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61EF10-9750-4BAC-AD58-48257922F751}" type="slidenum">
              <a:rPr lang="en-GB" smtClean="0"/>
              <a:pPr/>
              <a:t>30</a:t>
            </a:fld>
            <a:endParaRPr lang="en-GB" dirty="0" smtClean="0"/>
          </a:p>
        </p:txBody>
      </p:sp>
    </p:spTree>
    <p:extLst>
      <p:ext uri="{BB962C8B-B14F-4D97-AF65-F5344CB8AC3E}">
        <p14:creationId xmlns:p14="http://schemas.microsoft.com/office/powerpoint/2010/main" val="3121239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en-US" dirty="0" smtClean="0"/>
              <a:t>This slide presents an example of automated classification of segmented image using land cover signature database. </a:t>
            </a:r>
            <a:endParaRPr lang="en-US" dirty="0" smtClean="0"/>
          </a:p>
          <a:p>
            <a:pPr marL="0" indent="0">
              <a:buFontTx/>
              <a:buNone/>
              <a:defRPr/>
            </a:pPr>
            <a:endParaRPr lang="en-US" dirty="0" smtClean="0"/>
          </a:p>
          <a:p>
            <a:pPr marL="0" indent="0">
              <a:buFontTx/>
              <a:buNone/>
              <a:defRPr/>
            </a:pPr>
            <a:r>
              <a:rPr lang="en-US" dirty="0" smtClean="0"/>
              <a:t>Note </a:t>
            </a:r>
            <a:r>
              <a:rPr lang="en-US" dirty="0" smtClean="0"/>
              <a:t>that this is only the first phase of the classification. The initial classification results (on the right) will subsequently pass through second level of </a:t>
            </a:r>
            <a:r>
              <a:rPr lang="en-US" dirty="0" smtClean="0"/>
              <a:t>labeling correction/validation phase.</a:t>
            </a:r>
            <a:endParaRPr lang="en-US" dirty="0" smtClean="0"/>
          </a:p>
          <a:p>
            <a:pPr>
              <a:defRPr/>
            </a:pPr>
            <a:endParaRPr lang="en-US" dirty="0" smtClean="0"/>
          </a:p>
        </p:txBody>
      </p:sp>
    </p:spTree>
    <p:extLst>
      <p:ext uri="{BB962C8B-B14F-4D97-AF65-F5344CB8AC3E}">
        <p14:creationId xmlns:p14="http://schemas.microsoft.com/office/powerpoint/2010/main" val="4282828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en-US" dirty="0" smtClean="0"/>
              <a:t>This slide presents the basic idea of deriving forest cover change utilizing the classification approach presented in the previous slides. </a:t>
            </a:r>
            <a:endParaRPr lang="en-US" dirty="0" smtClean="0"/>
          </a:p>
          <a:p>
            <a:pPr marL="0" indent="0">
              <a:buFontTx/>
              <a:buNone/>
              <a:defRPr/>
            </a:pPr>
            <a:endParaRPr lang="en-US" dirty="0" smtClean="0"/>
          </a:p>
          <a:p>
            <a:pPr marL="0" indent="0">
              <a:buFontTx/>
              <a:buNone/>
              <a:defRPr/>
            </a:pPr>
            <a:r>
              <a:rPr lang="en-US" dirty="0" smtClean="0"/>
              <a:t>Utilizing </a:t>
            </a:r>
            <a:r>
              <a:rPr lang="en-US" dirty="0" smtClean="0"/>
              <a:t>the multitemporal segments, each epoch image (in this case 2001 and 2005) is separately classified. The final classifications are then overlaid and a change matrix is created. </a:t>
            </a:r>
            <a:endParaRPr lang="en-US" dirty="0" smtClean="0"/>
          </a:p>
          <a:p>
            <a:pPr marL="0" indent="0">
              <a:buFontTx/>
              <a:buNone/>
              <a:defRPr/>
            </a:pPr>
            <a:endParaRPr lang="en-US" dirty="0" smtClean="0"/>
          </a:p>
          <a:p>
            <a:pPr marL="0" indent="0">
              <a:buFontTx/>
              <a:buNone/>
              <a:defRPr/>
            </a:pPr>
            <a:r>
              <a:rPr lang="en-US" dirty="0" smtClean="0"/>
              <a:t>It</a:t>
            </a:r>
            <a:r>
              <a:rPr lang="en-US" baseline="0" dirty="0" smtClean="0"/>
              <a:t> </a:t>
            </a:r>
            <a:r>
              <a:rPr lang="en-US" baseline="0" dirty="0" smtClean="0"/>
              <a:t>is important to highlight that d</a:t>
            </a:r>
            <a:r>
              <a:rPr lang="en-US" dirty="0" smtClean="0"/>
              <a:t>ue to the </a:t>
            </a:r>
            <a:r>
              <a:rPr lang="en-US" dirty="0" err="1" smtClean="0"/>
              <a:t>multitemporal</a:t>
            </a:r>
            <a:r>
              <a:rPr lang="en-US" dirty="0" smtClean="0"/>
              <a:t> </a:t>
            </a:r>
            <a:r>
              <a:rPr lang="en-US" dirty="0" smtClean="0"/>
              <a:t>segmentation, </a:t>
            </a:r>
            <a:r>
              <a:rPr lang="en-US" dirty="0" smtClean="0"/>
              <a:t>the segment borders match perfectly in the two images and the changed areas are outlined as separate segments.  </a:t>
            </a:r>
          </a:p>
          <a:p>
            <a:pPr>
              <a:defRPr/>
            </a:pPr>
            <a:endParaRPr lang="en-US" dirty="0" smtClean="0"/>
          </a:p>
        </p:txBody>
      </p:sp>
    </p:spTree>
    <p:extLst>
      <p:ext uri="{BB962C8B-B14F-4D97-AF65-F5344CB8AC3E}">
        <p14:creationId xmlns:p14="http://schemas.microsoft.com/office/powerpoint/2010/main" val="597131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Given the heterogeneity of forest spectral signatures and occasionally poor radiometric conditions, the image analysis by a skilled interpreter is indispensable to map land use and land-use change with high accuracy.</a:t>
            </a:r>
          </a:p>
          <a:p>
            <a:pPr marL="171450" indent="-171450">
              <a:buFontTx/>
              <a:buChar char="-"/>
            </a:pPr>
            <a:r>
              <a:rPr lang="en-US" dirty="0" smtClean="0"/>
              <a:t>Interpretation should focus on change in land use with interdependent visual assessment of two multitemporal images together. </a:t>
            </a:r>
            <a:endParaRPr lang="en-US" dirty="0" smtClean="0"/>
          </a:p>
          <a:p>
            <a:pPr marL="171450" indent="-171450">
              <a:buFontTx/>
              <a:buChar char="-"/>
            </a:pPr>
            <a:endParaRPr lang="en-US" dirty="0" smtClean="0"/>
          </a:p>
          <a:p>
            <a:pPr marL="171450" indent="-171450">
              <a:buFontTx/>
              <a:buChar char="-"/>
            </a:pPr>
            <a:r>
              <a:rPr lang="en-US" dirty="0" smtClean="0"/>
              <a:t>Scene-by-scene (i.e. site-by-site) interpretation is more accurate than interpretation of image mosaics.</a:t>
            </a:r>
          </a:p>
          <a:p>
            <a:pPr marL="171450" indent="-171450">
              <a:buFontTx/>
              <a:buChar char="-"/>
            </a:pPr>
            <a:r>
              <a:rPr lang="en-US" dirty="0" smtClean="0"/>
              <a:t>Spectral, spatial, and temporal (seasonality) characteristics of the forests have to be considered during the interpretation. In the case of seasonal forests, as a minimum requirement, scenes from the same </a:t>
            </a:r>
            <a:r>
              <a:rPr lang="en-US" dirty="0" smtClean="0"/>
              <a:t>period / season</a:t>
            </a:r>
            <a:r>
              <a:rPr lang="en-US" baseline="0" dirty="0" smtClean="0"/>
              <a:t> </a:t>
            </a:r>
            <a:r>
              <a:rPr lang="en-US" dirty="0" smtClean="0"/>
              <a:t>of </a:t>
            </a:r>
            <a:r>
              <a:rPr lang="en-US" dirty="0" smtClean="0"/>
              <a:t>year should be used. </a:t>
            </a:r>
          </a:p>
          <a:p>
            <a:pPr marL="171450" indent="-171450">
              <a:buFontTx/>
              <a:buChar char="-"/>
            </a:pP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A711B4-4870-4A7F-AE23-C5B47C2ACE36}" type="slidenum">
              <a:rPr lang="en-GB" smtClean="0"/>
              <a:pPr/>
              <a:t>33</a:t>
            </a:fld>
            <a:endParaRPr lang="en-GB" dirty="0" smtClean="0"/>
          </a:p>
        </p:txBody>
      </p:sp>
    </p:spTree>
    <p:extLst>
      <p:ext uri="{BB962C8B-B14F-4D97-AF65-F5344CB8AC3E}">
        <p14:creationId xmlns:p14="http://schemas.microsoft.com/office/powerpoint/2010/main" val="3834221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r>
              <a:rPr lang="en-US" dirty="0" smtClean="0"/>
              <a:t>This slide shows a screenshot of a specially developed visual validation interface which has been used by JRC and FAO  for the forest cover change analysis related to the global Forest Resource Assessment (FRA) Remote Sensing Survey (RSS</a:t>
            </a:r>
            <a:r>
              <a:rPr lang="en-US" dirty="0" smtClean="0"/>
              <a:t>)</a:t>
            </a:r>
            <a:r>
              <a:rPr lang="en-US" baseline="0" dirty="0" smtClean="0"/>
              <a:t> carried out for FRA-2010</a:t>
            </a:r>
            <a:endParaRPr lang="en-US" dirty="0" smtClean="0"/>
          </a:p>
          <a:p>
            <a:pPr marL="171450" indent="-171450">
              <a:buFontTx/>
              <a:buChar char="-"/>
            </a:pPr>
            <a:endParaRPr lang="en-US" dirty="0" smtClean="0"/>
          </a:p>
        </p:txBody>
      </p:sp>
    </p:spTree>
    <p:extLst>
      <p:ext uri="{BB962C8B-B14F-4D97-AF65-F5344CB8AC3E}">
        <p14:creationId xmlns:p14="http://schemas.microsoft.com/office/powerpoint/2010/main" val="1307543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endParaRPr lang="en-US" dirty="0" smtClean="0"/>
          </a:p>
        </p:txBody>
      </p:sp>
    </p:spTree>
    <p:extLst>
      <p:ext uri="{BB962C8B-B14F-4D97-AF65-F5344CB8AC3E}">
        <p14:creationId xmlns:p14="http://schemas.microsoft.com/office/powerpoint/2010/main" val="2575751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Uncertainty is an unavoidable attribute of practically any type of data, including </a:t>
            </a:r>
            <a:r>
              <a:rPr lang="en-US" dirty="0" smtClean="0"/>
              <a:t>forest area and forest area change estimates.</a:t>
            </a:r>
            <a:endParaRPr lang="en-US" dirty="0" smtClean="0"/>
          </a:p>
          <a:p>
            <a:pPr marL="0" indent="0">
              <a:buFontTx/>
              <a:buNone/>
            </a:pPr>
            <a:endParaRPr lang="en-US" dirty="0" smtClean="0"/>
          </a:p>
          <a:p>
            <a:pPr marL="171450" indent="-171450">
              <a:buFontTx/>
              <a:buChar char="-"/>
            </a:pPr>
            <a:r>
              <a:rPr lang="en-US" dirty="0" smtClean="0"/>
              <a:t>The proper manner of dealing with uncertainty is fundamental in the IPCC and UNFCCC contexts. The IPCC defines inventories consistent with good practice as those which contain neither over- nor underestimates so far as can be judged, and in which uncertainties are reduced as far as practicable.</a:t>
            </a:r>
          </a:p>
          <a:p>
            <a:pPr marL="0" indent="0">
              <a:buFontTx/>
              <a:buNone/>
            </a:pPr>
            <a:endParaRPr lang="en-US" dirty="0" smtClean="0"/>
          </a:p>
          <a:p>
            <a:pPr marL="171450" indent="-171450">
              <a:buFontTx/>
              <a:buChar char="-"/>
            </a:pPr>
            <a:r>
              <a:rPr lang="en-US" dirty="0" smtClean="0"/>
              <a:t>Accuracy assessment of the </a:t>
            </a:r>
            <a:r>
              <a:rPr lang="en-US" dirty="0" smtClean="0"/>
              <a:t>activity data estimates </a:t>
            </a:r>
            <a:r>
              <a:rPr lang="en-US" dirty="0" smtClean="0"/>
              <a:t>is an essential part of the process </a:t>
            </a:r>
            <a:r>
              <a:rPr lang="en-US" dirty="0" smtClean="0"/>
              <a:t>of reducing </a:t>
            </a:r>
            <a:r>
              <a:rPr lang="en-US" dirty="0" smtClean="0"/>
              <a:t>the uncertainties involved in the entire REDD+ process.</a:t>
            </a:r>
          </a:p>
          <a:p>
            <a:pPr marL="0" indent="0">
              <a:buFontTx/>
              <a:buNone/>
            </a:pP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Some main aspects of accuracy assessment are highlighted in the these slides. More details can be found in GOFC-GOLD </a:t>
            </a:r>
            <a:r>
              <a:rPr lang="en-US" i="1" dirty="0" smtClean="0"/>
              <a:t>Sourcebook </a:t>
            </a:r>
            <a:r>
              <a:rPr lang="en-US" dirty="0" smtClean="0"/>
              <a:t>or GFOI Methods and Guidance document</a:t>
            </a:r>
            <a:endParaRPr lang="en-US" dirty="0"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A787F3-CF72-4B1E-8545-2AE8EAA61654}" type="slidenum">
              <a:rPr lang="en-GB" smtClean="0"/>
              <a:pPr/>
              <a:t>36</a:t>
            </a:fld>
            <a:endParaRPr lang="en-GB" dirty="0" smtClean="0"/>
          </a:p>
        </p:txBody>
      </p:sp>
    </p:spTree>
    <p:extLst>
      <p:ext uri="{BB962C8B-B14F-4D97-AF65-F5344CB8AC3E}">
        <p14:creationId xmlns:p14="http://schemas.microsoft.com/office/powerpoint/2010/main" val="131458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171450" indent="-171450">
              <a:buFontTx/>
              <a:buChar char="-"/>
            </a:pPr>
            <a:r>
              <a:rPr lang="en-US" dirty="0" smtClean="0"/>
              <a:t>This slide presents </a:t>
            </a:r>
            <a:r>
              <a:rPr lang="en-US" dirty="0" smtClean="0"/>
              <a:t>an</a:t>
            </a:r>
            <a:r>
              <a:rPr lang="en-US" baseline="0" dirty="0" smtClean="0"/>
              <a:t> example </a:t>
            </a:r>
            <a:r>
              <a:rPr lang="en-US" dirty="0" smtClean="0"/>
              <a:t>of </a:t>
            </a:r>
            <a:r>
              <a:rPr lang="en-US" dirty="0" smtClean="0"/>
              <a:t>the visual appearance of a 30 m resolution Landsat image (left) and a 4 m resolution Kompsat image (right) in order to highlight the great difference in the level of detail. The very high resolution datasets (like Kompsat) can be used to perform accuracy assessment for interpretations conducted using Landsat-type datasets.</a:t>
            </a:r>
          </a:p>
          <a:p>
            <a:pPr marL="0" indent="0">
              <a:buFontTx/>
              <a:buNone/>
            </a:pP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The very high resolution datasets available in, e.g., the Bing Maps,</a:t>
            </a:r>
            <a:r>
              <a:rPr lang="en-US" baseline="0" dirty="0" smtClean="0"/>
              <a:t> </a:t>
            </a:r>
            <a:r>
              <a:rPr lang="en-US" baseline="0" dirty="0" smtClean="0"/>
              <a:t>or </a:t>
            </a:r>
            <a:r>
              <a:rPr lang="en-US" baseline="0" dirty="0" err="1" smtClean="0"/>
              <a:t>GoogleEarth</a:t>
            </a:r>
            <a:r>
              <a:rPr lang="en-US" baseline="0" dirty="0" smtClean="0"/>
              <a:t> </a:t>
            </a:r>
            <a:r>
              <a:rPr lang="en-US" dirty="0" smtClean="0"/>
              <a:t>may </a:t>
            </a:r>
            <a:r>
              <a:rPr lang="en-US" dirty="0" smtClean="0"/>
              <a:t>also be useful</a:t>
            </a:r>
            <a:r>
              <a:rPr lang="en-US" baseline="0" dirty="0" smtClean="0"/>
              <a:t> references </a:t>
            </a:r>
            <a:r>
              <a:rPr lang="en-US" dirty="0" smtClean="0"/>
              <a:t>for interpretations conducted from coarser resolution datasets (e.g., Landsat TM).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However, attention needs to be given to the timing of the acquisition</a:t>
            </a:r>
            <a:r>
              <a:rPr lang="en-US" baseline="0" dirty="0" smtClean="0"/>
              <a:t> of the datasets, so that the very high resolution data used for accuracy assessment matches temporally to the Landsat (or similar) dataset which has been used for the forest cover mapping.</a:t>
            </a:r>
            <a:endParaRPr lang="en-US" dirty="0" smtClean="0"/>
          </a:p>
          <a:p>
            <a:pPr marL="0" indent="0">
              <a:buFontTx/>
              <a:buNone/>
            </a:pPr>
            <a:endParaRPr lang="en-US" dirty="0" smtClean="0"/>
          </a:p>
          <a:p>
            <a:pPr marL="171450" indent="-171450"/>
            <a:endParaRPr lang="en-US" dirty="0" smtClean="0"/>
          </a:p>
        </p:txBody>
      </p:sp>
    </p:spTree>
    <p:extLst>
      <p:ext uri="{BB962C8B-B14F-4D97-AF65-F5344CB8AC3E}">
        <p14:creationId xmlns:p14="http://schemas.microsoft.com/office/powerpoint/2010/main" val="759951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n-US" dirty="0" smtClean="0"/>
              <a:t>Monitoring should work backward from a most recent reference point to use the highest quality data first and </a:t>
            </a:r>
            <a:r>
              <a:rPr lang="en-US" dirty="0" smtClean="0"/>
              <a:t>then allow </a:t>
            </a:r>
            <a:r>
              <a:rPr lang="en-US" dirty="0" smtClean="0"/>
              <a:t>for progressive improvement in methods. </a:t>
            </a:r>
            <a:endParaRPr lang="en-US" dirty="0" smtClean="0"/>
          </a:p>
          <a:p>
            <a:pPr marL="171450" indent="-171450">
              <a:buFontTx/>
              <a:buChar char="-"/>
            </a:pPr>
            <a:r>
              <a:rPr lang="en-US" dirty="0" smtClean="0"/>
              <a:t>More </a:t>
            </a:r>
            <a:r>
              <a:rPr lang="en-US" dirty="0" smtClean="0"/>
              <a:t>reference data are usually available for more recent time periods.</a:t>
            </a:r>
          </a:p>
          <a:p>
            <a:pPr marL="0" indent="0">
              <a:buFontTx/>
              <a:buNone/>
            </a:pPr>
            <a:endParaRPr lang="en-US" dirty="0" smtClean="0"/>
          </a:p>
          <a:p>
            <a:pPr marL="171450" indent="-171450">
              <a:buFontTx/>
              <a:buChar char="-"/>
            </a:pPr>
            <a:r>
              <a:rPr lang="en-US" dirty="0" smtClean="0"/>
              <a:t>If no thorough accuracy assessment is possible or practical, it is recommended to apply the best suitable mapping method in a transparent manner. At a minimum, a consistency assessment (reinterpretation of </a:t>
            </a:r>
            <a:r>
              <a:rPr lang="en-US" dirty="0" smtClean="0"/>
              <a:t>a sub-sample </a:t>
            </a:r>
            <a:r>
              <a:rPr lang="en-US" dirty="0" smtClean="0"/>
              <a:t>in an independent manner by regional experts) should allow some estimation of the quality of the observed land change. </a:t>
            </a: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544AA8-5295-4625-90CB-1077151F9829}" type="slidenum">
              <a:rPr lang="en-GB" smtClean="0"/>
              <a:pPr/>
              <a:t>38</a:t>
            </a:fld>
            <a:endParaRPr lang="en-GB" dirty="0" smtClean="0"/>
          </a:p>
        </p:txBody>
      </p:sp>
    </p:spTree>
    <p:extLst>
      <p:ext uri="{BB962C8B-B14F-4D97-AF65-F5344CB8AC3E}">
        <p14:creationId xmlns:p14="http://schemas.microsoft.com/office/powerpoint/2010/main" val="2680140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t>In next few slides the major </a:t>
            </a:r>
            <a:r>
              <a:rPr lang="en-US" dirty="0" smtClean="0"/>
              <a:t>limitations of using satellite data are briefly highlighted.</a:t>
            </a:r>
          </a:p>
        </p:txBody>
      </p:sp>
    </p:spTree>
    <p:extLst>
      <p:ext uri="{BB962C8B-B14F-4D97-AF65-F5344CB8AC3E}">
        <p14:creationId xmlns:p14="http://schemas.microsoft.com/office/powerpoint/2010/main" val="343004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endParaRPr lang="en-US" dirty="0" smtClean="0"/>
          </a:p>
        </p:txBody>
      </p:sp>
    </p:spTree>
    <p:extLst>
      <p:ext uri="{BB962C8B-B14F-4D97-AF65-F5344CB8AC3E}">
        <p14:creationId xmlns:p14="http://schemas.microsoft.com/office/powerpoint/2010/main" val="1726202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eaLnBrk="1" hangingPunct="1">
              <a:buFontTx/>
              <a:buChar char="-"/>
              <a:defRPr/>
            </a:pPr>
            <a:r>
              <a:rPr lang="en-US" dirty="0" smtClean="0"/>
              <a:t>Although earth observation satellite imagery is extremely valuable for forest area monitoring, some crucial limitations need to be always taken into consideration.</a:t>
            </a:r>
          </a:p>
          <a:p>
            <a:pPr marL="0" indent="0" eaLnBrk="1" hangingPunct="1">
              <a:buFontTx/>
              <a:buNone/>
              <a:defRPr/>
            </a:pPr>
            <a:endParaRPr lang="en-US" dirty="0" smtClean="0"/>
          </a:p>
          <a:p>
            <a:pPr marL="171450" indent="-171450" eaLnBrk="1" hangingPunct="1">
              <a:buFontTx/>
              <a:buChar char="-"/>
              <a:defRPr/>
            </a:pPr>
            <a:r>
              <a:rPr lang="en-US" dirty="0" smtClean="0"/>
              <a:t>The major limitation in large scale multidate projects is typically the availability of high quality observations. Issues like cloud cover and haze, combined with the temporal frequency, greatly limit the actual availability of usable satellite observations.</a:t>
            </a:r>
          </a:p>
          <a:p>
            <a:pPr marL="0" indent="0" eaLnBrk="1" hangingPunct="1">
              <a:buFontTx/>
              <a:buNone/>
              <a:defRPr/>
            </a:pPr>
            <a:endParaRPr lang="en-US" dirty="0" smtClean="0"/>
          </a:p>
          <a:p>
            <a:pPr marL="171450" indent="-171450" eaLnBrk="1" hangingPunct="1">
              <a:buFontTx/>
              <a:buChar char="-"/>
              <a:defRPr/>
            </a:pPr>
            <a:r>
              <a:rPr lang="en-US" dirty="0" smtClean="0"/>
              <a:t>Second, regardless of rigorous preprocessing routines, atmospheric conditions and topography cause variation in reflectance values on which classification / interpretation is largely based on.</a:t>
            </a:r>
          </a:p>
          <a:p>
            <a:pPr marL="0" indent="0" eaLnBrk="1" hangingPunct="1">
              <a:buFontTx/>
              <a:buNone/>
              <a:defRPr/>
            </a:pPr>
            <a:endParaRPr lang="en-US" dirty="0" smtClean="0"/>
          </a:p>
          <a:p>
            <a:pPr marL="171450" indent="-171450" eaLnBrk="1" hangingPunct="1">
              <a:buFontTx/>
              <a:buChar char="-"/>
              <a:defRPr/>
            </a:pPr>
            <a:r>
              <a:rPr lang="en-US" dirty="0" smtClean="0"/>
              <a:t>Furthermore, there is always a tradeoff between the spatial resolution and coverage (also related to costs). Compromises need to be made.</a:t>
            </a:r>
          </a:p>
          <a:p>
            <a:pPr marL="0" indent="0" eaLnBrk="1" hangingPunct="1">
              <a:buFontTx/>
              <a:buNone/>
              <a:defRPr/>
            </a:pPr>
            <a:endParaRPr lang="en-US" dirty="0" smtClean="0"/>
          </a:p>
          <a:p>
            <a:pPr marL="171450" indent="-171450" eaLnBrk="1" hangingPunct="1">
              <a:buFontTx/>
              <a:buChar char="-"/>
              <a:defRPr/>
            </a:pPr>
            <a:r>
              <a:rPr lang="en-US" dirty="0" smtClean="0"/>
              <a:t>Finally, there are issues related to comparability of remote sensing data (and the results derived from them). This is particularly important in </a:t>
            </a:r>
            <a:r>
              <a:rPr lang="en-US" dirty="0" smtClean="0"/>
              <a:t>relation to the historic </a:t>
            </a:r>
            <a:r>
              <a:rPr lang="en-US" dirty="0" smtClean="0"/>
              <a:t>context.</a:t>
            </a:r>
          </a:p>
          <a:p>
            <a:pPr>
              <a:defRPr/>
            </a:pPr>
            <a:endParaRPr lang="en-US" dirty="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5636DF-8AED-4B56-B200-8569F33F9C50}" type="slidenum">
              <a:rPr lang="en-GB" smtClean="0"/>
              <a:pPr/>
              <a:t>40</a:t>
            </a:fld>
            <a:endParaRPr lang="en-GB" dirty="0" smtClean="0"/>
          </a:p>
        </p:txBody>
      </p:sp>
    </p:spTree>
    <p:extLst>
      <p:ext uri="{BB962C8B-B14F-4D97-AF65-F5344CB8AC3E}">
        <p14:creationId xmlns:p14="http://schemas.microsoft.com/office/powerpoint/2010/main" val="1256273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xfrm>
            <a:off x="1139825" y="709613"/>
            <a:ext cx="4578350" cy="3433762"/>
          </a:xfrm>
          <a:noFill/>
          <a:ln>
            <a:solidFill>
              <a:srgbClr val="000000"/>
            </a:solidFill>
            <a:miter lim="800000"/>
            <a:headEnd/>
            <a:tailEnd/>
          </a:ln>
        </p:spPr>
      </p:sp>
      <p:sp>
        <p:nvSpPr>
          <p:cNvPr id="91138" name="Rectangle 3"/>
          <p:cNvSpPr>
            <a:spLocks noGrp="1" noChangeArrowheads="1"/>
          </p:cNvSpPr>
          <p:nvPr>
            <p:ph type="body" idx="1"/>
          </p:nvPr>
        </p:nvSpPr>
        <p:spPr bwMode="auto">
          <a:xfrm>
            <a:off x="931863" y="4362450"/>
            <a:ext cx="4994275" cy="4078288"/>
          </a:xfrm>
          <a:noFill/>
        </p:spPr>
        <p:txBody>
          <a:bodyPr wrap="square" lIns="93125" tIns="46563" rIns="93125" bIns="46563"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This slide presents t</a:t>
            </a:r>
            <a:r>
              <a:rPr lang="en-GB" sz="1200" b="0" dirty="0" smtClean="0"/>
              <a:t>he </a:t>
            </a:r>
            <a:r>
              <a:rPr lang="en-GB" sz="1200" b="0" kern="1200" dirty="0" smtClean="0">
                <a:solidFill>
                  <a:schemeClr val="tx1"/>
                </a:solidFill>
                <a:effectLst/>
                <a:latin typeface="+mn-lt"/>
                <a:ea typeface="+mn-ea"/>
                <a:cs typeface="+mn-cs"/>
              </a:rPr>
              <a:t>mean annual cloud cover </a:t>
            </a:r>
            <a:r>
              <a:rPr lang="en-GB" dirty="0" smtClean="0"/>
              <a:t>as </a:t>
            </a:r>
            <a:r>
              <a:rPr lang="en-GB" dirty="0" smtClean="0"/>
              <a:t>an example to highlight the level of cloudiness in the tropical and subtropical countries. </a:t>
            </a: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a:t>
            </a:r>
            <a:r>
              <a:rPr lang="en-GB" baseline="0" dirty="0" smtClean="0"/>
              <a:t>that in many of the humid tropical countries the mean annual cloud cover is </a:t>
            </a:r>
            <a:r>
              <a:rPr lang="en-GB" baseline="0" dirty="0" smtClean="0"/>
              <a:t>between 80 and 90%.</a:t>
            </a:r>
            <a:endParaRPr lang="en-GB" dirty="0" smtClean="0"/>
          </a:p>
        </p:txBody>
      </p:sp>
    </p:spTree>
    <p:extLst>
      <p:ext uri="{BB962C8B-B14F-4D97-AF65-F5344CB8AC3E}">
        <p14:creationId xmlns:p14="http://schemas.microsoft.com/office/powerpoint/2010/main" val="1623414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xfrm>
            <a:off x="1139825" y="709613"/>
            <a:ext cx="4578350" cy="3433762"/>
          </a:xfrm>
          <a:noFill/>
          <a:ln>
            <a:solidFill>
              <a:srgbClr val="000000"/>
            </a:solidFill>
            <a:miter lim="800000"/>
            <a:headEnd/>
            <a:tailEnd/>
          </a:ln>
        </p:spPr>
      </p:sp>
      <p:sp>
        <p:nvSpPr>
          <p:cNvPr id="91138" name="Rectangle 3"/>
          <p:cNvSpPr>
            <a:spLocks noGrp="1" noChangeArrowheads="1"/>
          </p:cNvSpPr>
          <p:nvPr>
            <p:ph type="body" idx="1"/>
          </p:nvPr>
        </p:nvSpPr>
        <p:spPr bwMode="auto">
          <a:xfrm>
            <a:off x="931863" y="4362450"/>
            <a:ext cx="4994275" cy="4078288"/>
          </a:xfrm>
          <a:noFill/>
        </p:spPr>
        <p:txBody>
          <a:bodyPr wrap="square" lIns="93125" tIns="46563" rIns="93125" bIns="46563" numCol="1" anchor="t" anchorCtr="0" compatLnSpc="1">
            <a:prstTxWarp prst="textNoShape">
              <a:avLst/>
            </a:prstTxWarp>
          </a:bodyPr>
          <a:lstStyle/>
          <a:p>
            <a:pPr marL="171450" indent="-171450">
              <a:buFontTx/>
              <a:buChar char="-"/>
            </a:pPr>
            <a:r>
              <a:rPr lang="en-GB" dirty="0" smtClean="0"/>
              <a:t>This slide presents an example of the actual availability of Landsat cloud free observations over 20 x 20 km sampling sites located at the coordinate confluences for target years 1990 and</a:t>
            </a:r>
            <a:r>
              <a:rPr lang="en-GB" baseline="0" dirty="0" smtClean="0"/>
              <a:t> 2000</a:t>
            </a:r>
            <a:r>
              <a:rPr lang="en-GB" dirty="0" smtClean="0"/>
              <a:t>. Although the nominal observation frequency for the Landsat images is every 16 days, the actual availability of usable scenes is dramatically less, especially in humid tropical areas.</a:t>
            </a:r>
          </a:p>
          <a:p>
            <a:pPr marL="0" indent="0">
              <a:buFontTx/>
              <a:buNone/>
            </a:pPr>
            <a:endParaRPr lang="en-GB" dirty="0" smtClean="0"/>
          </a:p>
          <a:p>
            <a:pPr marL="171450" indent="-171450">
              <a:buFontTx/>
              <a:buChar char="-"/>
            </a:pPr>
            <a:r>
              <a:rPr lang="en-GB" dirty="0" smtClean="0"/>
              <a:t>Note that the images acquired during the  target years (1990 and 2000) are a clear minority of all images used for the epochs. This is the case especially for the 1990 epoch. </a:t>
            </a:r>
            <a:endParaRPr lang="en-GB" dirty="0" smtClean="0"/>
          </a:p>
          <a:p>
            <a:pPr marL="171450" indent="-171450">
              <a:buFontTx/>
              <a:buChar char="-"/>
            </a:pPr>
            <a:r>
              <a:rPr lang="en-GB" dirty="0" smtClean="0"/>
              <a:t>For </a:t>
            </a:r>
            <a:r>
              <a:rPr lang="en-GB" dirty="0" smtClean="0"/>
              <a:t>the 2000 epoch the situation is somewhat better. Nevertheless, even in 2000, with a full year of observations, less than half of the sample locations could have been covered with usable data. </a:t>
            </a:r>
          </a:p>
          <a:p>
            <a:pPr marL="0" indent="0">
              <a:buFontTx/>
              <a:buNone/>
            </a:pPr>
            <a:endParaRPr lang="en-GB" dirty="0" smtClean="0"/>
          </a:p>
        </p:txBody>
      </p:sp>
    </p:spTree>
    <p:extLst>
      <p:ext uri="{BB962C8B-B14F-4D97-AF65-F5344CB8AC3E}">
        <p14:creationId xmlns:p14="http://schemas.microsoft.com/office/powerpoint/2010/main" val="262705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C6AAAE-9843-4B23-858E-0848D9E23993}" type="slidenum">
              <a:rPr lang="en-GB" smtClean="0"/>
              <a:pPr/>
              <a:t>43</a:t>
            </a:fld>
            <a:endParaRPr lang="en-GB" dirty="0" smtClean="0"/>
          </a:p>
        </p:txBody>
      </p:sp>
    </p:spTree>
    <p:extLst>
      <p:ext uri="{BB962C8B-B14F-4D97-AF65-F5344CB8AC3E}">
        <p14:creationId xmlns:p14="http://schemas.microsoft.com/office/powerpoint/2010/main" val="3517400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C6AAAE-9843-4B23-858E-0848D9E23993}" type="slidenum">
              <a:rPr lang="en-GB" smtClean="0"/>
              <a:pPr/>
              <a:t>44</a:t>
            </a:fld>
            <a:endParaRPr lang="en-GB" dirty="0" smtClean="0"/>
          </a:p>
        </p:txBody>
      </p:sp>
    </p:spTree>
    <p:extLst>
      <p:ext uri="{BB962C8B-B14F-4D97-AF65-F5344CB8AC3E}">
        <p14:creationId xmlns:p14="http://schemas.microsoft.com/office/powerpoint/2010/main" val="24256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Thank you for listening to this lecture</a:t>
            </a:r>
            <a:endParaRPr lang="en-GB" dirty="0"/>
          </a:p>
        </p:txBody>
      </p:sp>
      <p:sp>
        <p:nvSpPr>
          <p:cNvPr id="4" name="Slide Number Placeholder 3"/>
          <p:cNvSpPr>
            <a:spLocks noGrp="1"/>
          </p:cNvSpPr>
          <p:nvPr>
            <p:ph type="sldNum" sz="quarter" idx="10"/>
          </p:nvPr>
        </p:nvSpPr>
        <p:spPr/>
        <p:txBody>
          <a:bodyPr/>
          <a:lstStyle/>
          <a:p>
            <a:pPr>
              <a:defRPr/>
            </a:pPr>
            <a:fld id="{841F3CB1-D075-420F-AB80-C315EF4EF379}" type="slidenum">
              <a:rPr lang="en-GB" smtClean="0"/>
              <a:pPr>
                <a:defRPr/>
              </a:pPr>
              <a:t>48</a:t>
            </a:fld>
            <a:endParaRPr lang="en-GB" dirty="0"/>
          </a:p>
        </p:txBody>
      </p:sp>
    </p:spTree>
    <p:extLst>
      <p:ext uri="{BB962C8B-B14F-4D97-AF65-F5344CB8AC3E}">
        <p14:creationId xmlns:p14="http://schemas.microsoft.com/office/powerpoint/2010/main" val="221873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n-US" dirty="0" smtClean="0"/>
              <a:t>Activities to reduce emissions from deforestation and forest degradation or activities to enhance forest carbon stocks in developing countries </a:t>
            </a:r>
            <a:r>
              <a:rPr lang="en-US" dirty="0" smtClean="0"/>
              <a:t>have been included in the Paris Agreement</a:t>
            </a:r>
            <a:endParaRPr lang="en-US" dirty="0" smtClean="0"/>
          </a:p>
          <a:p>
            <a:pPr marL="0" indent="0" eaLnBrk="1" hangingPunct="1">
              <a:buFontTx/>
              <a:buNone/>
            </a:pPr>
            <a:endParaRPr lang="en-US" dirty="0" smtClean="0"/>
          </a:p>
          <a:p>
            <a:pPr marL="171450" indent="-171450" eaLnBrk="1" hangingPunct="1">
              <a:buFontTx/>
              <a:buChar char="-"/>
            </a:pPr>
            <a:r>
              <a:rPr lang="en-US" dirty="0" smtClean="0"/>
              <a:t>In </a:t>
            </a:r>
            <a:r>
              <a:rPr lang="en-US" dirty="0" smtClean="0"/>
              <a:t>this context the IPCC methodologies and UNFCCC reporting principles have already been identified as the basis for the future REDD+ </a:t>
            </a:r>
            <a:r>
              <a:rPr lang="en-US" dirty="0" smtClean="0"/>
              <a:t>activities. </a:t>
            </a:r>
          </a:p>
          <a:p>
            <a:pPr marL="171450" indent="-171450" eaLnBrk="1" hangingPunct="1">
              <a:buFontTx/>
              <a:buChar char="-"/>
            </a:pPr>
            <a:endParaRPr lang="en-US" dirty="0" smtClean="0"/>
          </a:p>
          <a:p>
            <a:pPr marL="171450" indent="-171450" eaLnBrk="1" hangingPunct="1">
              <a:buFontTx/>
              <a:buChar char="-"/>
            </a:pPr>
            <a:r>
              <a:rPr lang="en-US" dirty="0" smtClean="0"/>
              <a:t>Methodological </a:t>
            </a:r>
            <a:r>
              <a:rPr lang="en-US" dirty="0" smtClean="0"/>
              <a:t>issues need to be </a:t>
            </a:r>
            <a:r>
              <a:rPr lang="en-US" dirty="0" smtClean="0"/>
              <a:t>addressed </a:t>
            </a:r>
            <a:r>
              <a:rPr lang="en-US" dirty="0" smtClean="0"/>
              <a:t>in order to produce estimates that are comparable, i.e. “results based, demonstrable, transparent, and verifiable, and estimated consistently over time</a:t>
            </a:r>
            <a:r>
              <a:rPr lang="en-US" dirty="0" smtClean="0"/>
              <a:t>”</a:t>
            </a:r>
            <a:endParaRPr lang="it-IT" dirty="0" smtClean="0"/>
          </a:p>
        </p:txBody>
      </p:sp>
    </p:spTree>
    <p:extLst>
      <p:ext uri="{BB962C8B-B14F-4D97-AF65-F5344CB8AC3E}">
        <p14:creationId xmlns:p14="http://schemas.microsoft.com/office/powerpoint/2010/main" val="32537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p:txBody>
          <a:bodyPr wrap="square" numCol="1" anchor="t" anchorCtr="0" compatLnSpc="1">
            <a:prstTxWarp prst="textNoShape">
              <a:avLst/>
            </a:prstTxWarp>
          </a:bodyPr>
          <a:lstStyle/>
          <a:p>
            <a:pPr marL="171450" indent="-171450" eaLnBrk="1" hangingPunct="1">
              <a:buFontTx/>
              <a:buChar char="-"/>
              <a:defRPr/>
            </a:pPr>
            <a:r>
              <a:rPr lang="en-US" dirty="0" smtClean="0"/>
              <a:t>The IPCC Guidelines describe three different </a:t>
            </a:r>
            <a:r>
              <a:rPr lang="en-US" b="1" dirty="0" smtClean="0"/>
              <a:t>approaches </a:t>
            </a:r>
            <a:r>
              <a:rPr lang="en-US" dirty="0" smtClean="0"/>
              <a:t>for representing the activity data, or the change in area of different land categories:</a:t>
            </a:r>
          </a:p>
          <a:p>
            <a:pPr lvl="1" eaLnBrk="1" hangingPunct="1">
              <a:defRPr/>
            </a:pPr>
            <a:r>
              <a:rPr lang="en-US" dirty="0" smtClean="0"/>
              <a:t>Approach 1 identifies the total area for each land category—typically from </a:t>
            </a:r>
            <a:r>
              <a:rPr lang="en-US" dirty="0" smtClean="0"/>
              <a:t>non-spatial </a:t>
            </a:r>
            <a:r>
              <a:rPr lang="en-US" dirty="0" smtClean="0"/>
              <a:t>country statistics—but does not provide information on the nature and area of conversions between land uses, i.e., it provides only “net” area changes (e.g. deforestation minus forestation) and thus is not suitable for REDD+. </a:t>
            </a:r>
          </a:p>
          <a:p>
            <a:pPr lvl="1" eaLnBrk="1" hangingPunct="1">
              <a:defRPr/>
            </a:pPr>
            <a:r>
              <a:rPr lang="en-US" dirty="0" smtClean="0"/>
              <a:t>Approach 2 involves tracking of land conversions between categories, resulting in a </a:t>
            </a:r>
            <a:r>
              <a:rPr lang="en-US" dirty="0" smtClean="0"/>
              <a:t>non-spatially </a:t>
            </a:r>
            <a:r>
              <a:rPr lang="en-US" dirty="0" smtClean="0"/>
              <a:t>explicit land-use conversion matrix. </a:t>
            </a:r>
          </a:p>
          <a:p>
            <a:pPr lvl="1" eaLnBrk="1" hangingPunct="1">
              <a:defRPr/>
            </a:pPr>
            <a:r>
              <a:rPr lang="en-US" dirty="0" smtClean="0"/>
              <a:t>Approach 3 extends Approach 2 by using spatially explicit land conversion information, derived from sampling or wall-to-wall mapping techniques. </a:t>
            </a:r>
          </a:p>
          <a:p>
            <a:pPr lvl="1" eaLnBrk="1" hangingPunct="1">
              <a:defRPr/>
            </a:pPr>
            <a:endParaRPr lang="en-US" dirty="0" smtClean="0"/>
          </a:p>
          <a:p>
            <a:pPr marL="171450" indent="-171450" eaLnBrk="1" hangingPunct="1">
              <a:buFontTx/>
              <a:buChar char="-"/>
              <a:defRPr/>
            </a:pPr>
            <a:r>
              <a:rPr lang="en-US" dirty="0" smtClean="0"/>
              <a:t>under REDD+,</a:t>
            </a:r>
            <a:r>
              <a:rPr lang="en-US" baseline="0" dirty="0" smtClean="0"/>
              <a:t> </a:t>
            </a:r>
            <a:r>
              <a:rPr lang="en-US" dirty="0" smtClean="0"/>
              <a:t>land-use </a:t>
            </a:r>
            <a:r>
              <a:rPr lang="en-US" dirty="0" smtClean="0"/>
              <a:t>changes </a:t>
            </a:r>
            <a:r>
              <a:rPr lang="en-US" dirty="0" smtClean="0"/>
              <a:t>need to </a:t>
            </a:r>
            <a:r>
              <a:rPr lang="en-US" dirty="0" smtClean="0"/>
              <a:t>be identifiable and traceable in the future, that is, </a:t>
            </a:r>
            <a:r>
              <a:rPr lang="en-US" dirty="0" smtClean="0"/>
              <a:t>only </a:t>
            </a:r>
            <a:r>
              <a:rPr lang="en-US" dirty="0" smtClean="0"/>
              <a:t>Approach 3 (or Approach 2 with additional information on land use dynamic) can be used for </a:t>
            </a:r>
            <a:r>
              <a:rPr lang="en-US" dirty="0" smtClean="0"/>
              <a:t>REDD</a:t>
            </a:r>
            <a:r>
              <a:rPr lang="en-US" dirty="0" smtClean="0"/>
              <a:t>+ implementation.</a:t>
            </a:r>
          </a:p>
          <a:p>
            <a:pPr marL="0" indent="0" eaLnBrk="1" hangingPunct="1">
              <a:buFontTx/>
              <a:buNone/>
              <a:defRPr/>
            </a:pPr>
            <a:endParaRPr lang="en-US" dirty="0" smtClean="0"/>
          </a:p>
          <a:p>
            <a:pPr marL="171450" indent="-171450" eaLnBrk="1" hangingPunct="1">
              <a:buFontTx/>
              <a:buChar char="-"/>
              <a:defRPr/>
            </a:pPr>
            <a:r>
              <a:rPr lang="en-US" dirty="0" smtClean="0"/>
              <a:t>For reference,</a:t>
            </a:r>
            <a:r>
              <a:rPr lang="en-US" baseline="0" dirty="0" smtClean="0"/>
              <a:t> n</a:t>
            </a:r>
            <a:r>
              <a:rPr lang="en-US" dirty="0" smtClean="0"/>
              <a:t>ote</a:t>
            </a:r>
            <a:r>
              <a:rPr lang="en-US" baseline="0" dirty="0" smtClean="0"/>
              <a:t> that the GFOI methods and guidance document (GFOI </a:t>
            </a:r>
            <a:r>
              <a:rPr lang="en-US" baseline="0" dirty="0" smtClean="0"/>
              <a:t>2016), </a:t>
            </a:r>
            <a:r>
              <a:rPr lang="en-US" baseline="0" dirty="0" smtClean="0"/>
              <a:t>has an example of a decision tree (figure 2, p. 33) for the selection of a Tier and Approach to be used. </a:t>
            </a:r>
            <a:endParaRPr lang="en-US" dirty="0" smtClean="0"/>
          </a:p>
          <a:p>
            <a:pPr eaLnBrk="1" hangingPunct="1">
              <a:defRPr/>
            </a:pPr>
            <a:endParaRPr lang="en-US" dirty="0" smtClean="0"/>
          </a:p>
        </p:txBody>
      </p:sp>
    </p:spTree>
    <p:extLst>
      <p:ext uri="{BB962C8B-B14F-4D97-AF65-F5344CB8AC3E}">
        <p14:creationId xmlns:p14="http://schemas.microsoft.com/office/powerpoint/2010/main" val="267833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p:txBody>
          <a:bodyPr wrap="square" numCol="1" anchor="t" anchorCtr="0" compatLnSpc="1">
            <a:prstTxWarp prst="textNoShape">
              <a:avLst/>
            </a:prstTxWarp>
          </a:bodyPr>
          <a:lstStyle/>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dirty="0" smtClean="0"/>
              <a:t>Remote sensing, which refers to data acquired by sensors onboard aircraft and space-based platforms, is </a:t>
            </a:r>
            <a:r>
              <a:rPr lang="en-US" baseline="0" dirty="0" smtClean="0"/>
              <a:t>often the only practical solution for national forest area monitoring in tropical </a:t>
            </a:r>
            <a:r>
              <a:rPr lang="en-US" baseline="0" dirty="0" smtClean="0"/>
              <a:t>or developing countries</a:t>
            </a:r>
            <a:r>
              <a:rPr lang="en-US" baseline="0"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171450" indent="-171450" eaLnBrk="1" hangingPunct="1">
              <a:buFontTx/>
              <a:buChar char="-"/>
              <a:defRPr/>
            </a:pPr>
            <a:r>
              <a:rPr lang="en-US" dirty="0" smtClean="0"/>
              <a:t>Remote sensing techniques can be used to monitor changes in forest areas—e.g., from forest to nonforest land (deforestation) and from nonforest land to forest land (forestation).</a:t>
            </a:r>
          </a:p>
          <a:p>
            <a:pPr marL="0" indent="0" eaLnBrk="1" hangingPunct="1">
              <a:buFontTx/>
              <a:buNone/>
              <a:defRPr/>
            </a:pPr>
            <a:endParaRPr lang="en-US" dirty="0" smtClean="0"/>
          </a:p>
          <a:p>
            <a:pPr marL="171450" indent="-171450" eaLnBrk="1" hangingPunct="1">
              <a:buFontTx/>
              <a:buChar char="-"/>
              <a:defRPr/>
            </a:pPr>
            <a:r>
              <a:rPr lang="en-US" dirty="0" smtClean="0"/>
              <a:t>The techniques to monitor changes in forest areas (e.g., deforestation) provide high-accuracy activity data (area estimates) and can also allow reducing the uncertainty of emission factors through spatial mapping of main forest ecosystems.</a:t>
            </a:r>
          </a:p>
          <a:p>
            <a:pPr marL="0" indent="0" eaLnBrk="1" hangingPunct="1">
              <a:buFontTx/>
              <a:buNone/>
              <a:defRPr/>
            </a:pPr>
            <a:endParaRPr lang="en-US" dirty="0" smtClean="0"/>
          </a:p>
          <a:p>
            <a:pPr marL="171450" indent="-171450" eaLnBrk="1" hangingPunct="1">
              <a:buFontTx/>
              <a:buChar char="-"/>
              <a:defRPr/>
            </a:pPr>
            <a:r>
              <a:rPr lang="en-US" dirty="0" smtClean="0"/>
              <a:t>Monitoring of forestation area has greater uncertainty than monitoring deforestation. This is because</a:t>
            </a:r>
            <a:r>
              <a:rPr lang="en-US" baseline="0" dirty="0" smtClean="0"/>
              <a:t> deforestation normally causes a sudden and clearly noticeable change in remote sensing data, while forestation is typically a slower and more gradual process.</a:t>
            </a:r>
            <a:endParaRPr lang="en-US" dirty="0" smtClean="0"/>
          </a:p>
        </p:txBody>
      </p:sp>
    </p:spTree>
    <p:extLst>
      <p:ext uri="{BB962C8B-B14F-4D97-AF65-F5344CB8AC3E}">
        <p14:creationId xmlns:p14="http://schemas.microsoft.com/office/powerpoint/2010/main" val="227005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n-US" dirty="0" smtClean="0"/>
              <a:t>There is no single solution for nationwide forest monitoring.</a:t>
            </a:r>
            <a:r>
              <a:rPr lang="en-US" baseline="0" dirty="0" smtClean="0"/>
              <a:t> O</a:t>
            </a:r>
            <a:r>
              <a:rPr lang="en-US" dirty="0" smtClean="0"/>
              <a:t>ptimal solutions vary depending on </a:t>
            </a:r>
            <a:r>
              <a:rPr lang="en-US" dirty="0" smtClean="0"/>
              <a:t>national circumstances</a:t>
            </a:r>
            <a:r>
              <a:rPr lang="en-US" dirty="0" smtClean="0"/>
              <a:t>.</a:t>
            </a:r>
          </a:p>
          <a:p>
            <a:pPr marL="0" indent="0" eaLnBrk="1" hangingPunct="1">
              <a:buFontTx/>
              <a:buNone/>
            </a:pPr>
            <a:endParaRPr lang="en-US" dirty="0" smtClean="0"/>
          </a:p>
          <a:p>
            <a:pPr marL="171450" indent="-171450" eaLnBrk="1" hangingPunct="1">
              <a:buFontTx/>
              <a:buChar char="-"/>
            </a:pPr>
            <a:r>
              <a:rPr lang="en-US" dirty="0" smtClean="0"/>
              <a:t>In this slide, typical issues affecting the selection and implementation process of the remote sensing</a:t>
            </a:r>
            <a:r>
              <a:rPr lang="en-US" baseline="0" dirty="0" smtClean="0"/>
              <a:t> </a:t>
            </a:r>
            <a:r>
              <a:rPr lang="en-US" dirty="0" smtClean="0"/>
              <a:t>method area are listed.</a:t>
            </a:r>
          </a:p>
          <a:p>
            <a:pPr marL="0" indent="0" eaLnBrk="1" hangingPunct="1">
              <a:buFontTx/>
              <a:buNone/>
            </a:pPr>
            <a:endParaRPr lang="en-US" dirty="0" smtClean="0"/>
          </a:p>
          <a:p>
            <a:pPr marL="171450" indent="-171450" eaLnBrk="1" hangingPunct="1">
              <a:buFontTx/>
              <a:buChar char="-"/>
            </a:pPr>
            <a:r>
              <a:rPr lang="en-US" dirty="0" smtClean="0"/>
              <a:t>An optimal combination</a:t>
            </a:r>
            <a:r>
              <a:rPr lang="en-US" baseline="0" dirty="0" smtClean="0"/>
              <a:t> of methods </a:t>
            </a:r>
            <a:r>
              <a:rPr lang="en-US" dirty="0" smtClean="0"/>
              <a:t>needs to be found so that a scientifically credible national assessment can be technically accomplished by in-country experts.</a:t>
            </a:r>
          </a:p>
          <a:p>
            <a:pPr marL="0" indent="0" eaLnBrk="1" hangingPunct="1">
              <a:buFontTx/>
              <a:buNone/>
            </a:pPr>
            <a:endParaRPr lang="en-US" dirty="0" smtClean="0"/>
          </a:p>
          <a:p>
            <a:pPr marL="171450" indent="-171450" eaLnBrk="1" hangingPunct="1">
              <a:buFontTx/>
              <a:buChar char="-"/>
            </a:pPr>
            <a:r>
              <a:rPr lang="en-US" dirty="0" smtClean="0"/>
              <a:t>A hybrid approach combining automated digital segmentation </a:t>
            </a:r>
            <a:r>
              <a:rPr lang="en-US" dirty="0" smtClean="0"/>
              <a:t>or </a:t>
            </a:r>
            <a:r>
              <a:rPr lang="en-US" dirty="0" smtClean="0"/>
              <a:t>classification techniques with visual interpretation </a:t>
            </a:r>
            <a:r>
              <a:rPr lang="en-US" dirty="0" smtClean="0"/>
              <a:t>or </a:t>
            </a:r>
            <a:r>
              <a:rPr lang="en-US" dirty="0" smtClean="0"/>
              <a:t>validation of the resulting </a:t>
            </a:r>
            <a:r>
              <a:rPr lang="en-US" dirty="0" smtClean="0"/>
              <a:t>classes</a:t>
            </a:r>
            <a:r>
              <a:rPr lang="en-US" baseline="0" dirty="0" smtClean="0"/>
              <a:t> </a:t>
            </a:r>
            <a:r>
              <a:rPr lang="en-US" dirty="0" smtClean="0"/>
              <a:t>should </a:t>
            </a:r>
            <a:r>
              <a:rPr lang="en-US" dirty="0" smtClean="0"/>
              <a:t>be preferred as a simple, robust, and cost-effective method.</a:t>
            </a:r>
          </a:p>
          <a:p>
            <a:pPr marL="171450" indent="-171450" eaLnBrk="1" hangingPunct="1">
              <a:buFontTx/>
              <a:buChar char="-"/>
            </a:pPr>
            <a:endParaRPr lang="en-US" dirty="0" smtClean="0"/>
          </a:p>
        </p:txBody>
      </p:sp>
    </p:spTree>
    <p:extLst>
      <p:ext uri="{BB962C8B-B14F-4D97-AF65-F5344CB8AC3E}">
        <p14:creationId xmlns:p14="http://schemas.microsoft.com/office/powerpoint/2010/main" val="54474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t>Sections </a:t>
            </a:r>
            <a:r>
              <a:rPr lang="en-US" dirty="0" smtClean="0"/>
              <a:t>2</a:t>
            </a:r>
            <a:r>
              <a:rPr lang="en-US" baseline="0" dirty="0" smtClean="0"/>
              <a:t> to </a:t>
            </a:r>
            <a:r>
              <a:rPr lang="en-US" dirty="0" smtClean="0"/>
              <a:t>4 </a:t>
            </a:r>
            <a:r>
              <a:rPr lang="en-US" dirty="0" smtClean="0"/>
              <a:t>present the state of the art for data and approaches to be used for monitoring forest area changes at the national scale in tropical countries using remote sensing imagery. </a:t>
            </a:r>
            <a:endParaRPr lang="en-US" dirty="0" smtClean="0"/>
          </a:p>
          <a:p>
            <a:pPr marL="0" indent="0" eaLnBrk="1" hangingPunct="1">
              <a:buFontTx/>
              <a:buNone/>
            </a:pPr>
            <a:endParaRPr lang="en-US" dirty="0" smtClean="0"/>
          </a:p>
          <a:p>
            <a:pPr marL="0" indent="0" eaLnBrk="1" hangingPunct="1">
              <a:buFontTx/>
              <a:buNone/>
            </a:pPr>
            <a:r>
              <a:rPr lang="en-US" dirty="0" smtClean="0"/>
              <a:t>Approaches </a:t>
            </a:r>
            <a:r>
              <a:rPr lang="en-US" dirty="0" smtClean="0"/>
              <a:t>and data for monitoring changes of forest areas (deforestation and forestation) </a:t>
            </a:r>
            <a:r>
              <a:rPr lang="en-US" dirty="0" smtClean="0"/>
              <a:t>will be described </a:t>
            </a:r>
            <a:r>
              <a:rPr lang="en-US" dirty="0" smtClean="0"/>
              <a:t>and general recommendations for steps to be taken are given.</a:t>
            </a:r>
          </a:p>
        </p:txBody>
      </p:sp>
    </p:spTree>
    <p:extLst>
      <p:ext uri="{BB962C8B-B14F-4D97-AF65-F5344CB8AC3E}">
        <p14:creationId xmlns:p14="http://schemas.microsoft.com/office/powerpoint/2010/main" val="423278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smtClean="0"/>
              <a:t>Klik</a:t>
            </a:r>
            <a:r>
              <a:rPr lang="en-GB" dirty="0" smtClean="0"/>
              <a:t> </a:t>
            </a:r>
            <a:r>
              <a:rPr lang="en-GB" dirty="0" err="1" smtClean="0"/>
              <a:t>om</a:t>
            </a:r>
            <a:r>
              <a:rPr lang="en-GB" dirty="0" smtClean="0"/>
              <a:t>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lvl="0"/>
            <a:r>
              <a:rPr lang="en-US" noProof="0" smtClean="0"/>
              <a:t>Click to edit Master text styles</a:t>
            </a:r>
          </a:p>
        </p:txBody>
      </p:sp>
      <p:sp>
        <p:nvSpPr>
          <p:cNvPr id="5" name="Tijdelijke aanduiding voor tekst 4"/>
          <p:cNvSpPr>
            <a:spLocks noGrp="1"/>
          </p:cNvSpPr>
          <p:nvPr>
            <p:ph type="body" sz="quarter" idx="18"/>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lvl="0"/>
            <a:r>
              <a:rPr lang="en-US" noProof="0"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pPr lvl="0"/>
            <a:endParaRPr lang="nl-NL"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smtClean="0"/>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pPr lvl="0"/>
            <a:endParaRPr lang="nl-NL"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10" name="Rectangle 9"/>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8" y="6141730"/>
            <a:ext cx="7070651" cy="553998"/>
          </a:xfrm>
          <a:prstGeom prst="rect">
            <a:avLst/>
          </a:prstGeom>
          <a:noFill/>
        </p:spPr>
        <p:txBody>
          <a:bodyPr wrap="square" rtlCol="0">
            <a:spAutoFit/>
          </a:bodyPr>
          <a:lstStyle/>
          <a:p>
            <a:pPr>
              <a:lnSpc>
                <a:spcPts val="1800"/>
              </a:lnSpc>
            </a:pPr>
            <a:r>
              <a:rPr lang="en-GB" sz="1400" i="1" dirty="0" smtClean="0">
                <a:solidFill>
                  <a:schemeClr val="accent6">
                    <a:lumMod val="50000"/>
                    <a:lumOff val="50000"/>
                  </a:schemeClr>
                </a:solidFill>
                <a:latin typeface="Calibri" panose="020F0502020204030204" pitchFamily="34" charset="0"/>
              </a:rPr>
              <a:t>Module 2.1 Monitoring activity data for forests using remote sensing</a:t>
            </a:r>
            <a:endParaRPr lang="en-US" sz="1400" i="1" dirty="0" smtClean="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en-GB" sz="1400" i="1" dirty="0" smtClean="0">
                <a:solidFill>
                  <a:schemeClr val="accent6">
                    <a:lumMod val="50000"/>
                    <a:lumOff val="50000"/>
                  </a:schemeClr>
                </a:solidFill>
                <a:latin typeface="Calibri" panose="020F0502020204030204" pitchFamily="34" charset="0"/>
              </a:rPr>
              <a:t>REDD+ Sourcebook training materials by GOFC-GOLD, Wageningen University, World Bank FCPF</a:t>
            </a:r>
          </a:p>
        </p:txBody>
      </p:sp>
      <p:sp>
        <p:nvSpPr>
          <p:cNvPr id="13" name="Chevron 12"/>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n-GB" sz="1200" dirty="0" smtClean="0">
              <a:solidFill>
                <a:schemeClr val="accent2">
                  <a:lumMod val="75000"/>
                </a:schemeClr>
              </a:solidFill>
              <a:latin typeface="Verdana" pitchFamily="34" charset="0"/>
            </a:endParaRPr>
          </a:p>
        </p:txBody>
      </p:sp>
      <p:cxnSp>
        <p:nvCxnSpPr>
          <p:cNvPr id="15"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smtClean="0"/>
              <a:t>Klik om de stijl te bewerken</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2125" y="230188"/>
            <a:ext cx="8442325"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smtClean="0"/>
              <a:t>Klik om de stijl te bewerken</a:t>
            </a:r>
            <a:endParaRPr lang="en-GB" dirty="0" smtClean="0"/>
          </a:p>
        </p:txBody>
      </p:sp>
      <p:sp>
        <p:nvSpPr>
          <p:cNvPr id="43011" name="Tijdelijke aanduiding voor tekst 23"/>
          <p:cNvSpPr>
            <a:spLocks noGrp="1"/>
          </p:cNvSpPr>
          <p:nvPr>
            <p:ph type="body" idx="1"/>
          </p:nvPr>
        </p:nvSpPr>
        <p:spPr bwMode="auto">
          <a:xfrm>
            <a:off x="420688" y="1843088"/>
            <a:ext cx="8521700" cy="408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p>
          <a:p>
            <a:pPr lvl="4"/>
            <a:endParaRPr lang="en-GB" smtClean="0"/>
          </a:p>
        </p:txBody>
      </p:sp>
      <p:sp>
        <p:nvSpPr>
          <p:cNvPr id="7" name="Rectangle 6"/>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8" y="6141730"/>
            <a:ext cx="7070651" cy="553998"/>
          </a:xfrm>
          <a:prstGeom prst="rect">
            <a:avLst/>
          </a:prstGeom>
          <a:noFill/>
        </p:spPr>
        <p:txBody>
          <a:bodyPr wrap="square" rtlCol="0">
            <a:spAutoFit/>
          </a:bodyPr>
          <a:lstStyle/>
          <a:p>
            <a:pPr>
              <a:lnSpc>
                <a:spcPts val="1800"/>
              </a:lnSpc>
            </a:pPr>
            <a:r>
              <a:rPr lang="en-GB" sz="1400" i="1" dirty="0" smtClean="0">
                <a:solidFill>
                  <a:schemeClr val="accent6">
                    <a:lumMod val="50000"/>
                    <a:lumOff val="50000"/>
                  </a:schemeClr>
                </a:solidFill>
                <a:latin typeface="Calibri" panose="020F0502020204030204" pitchFamily="34" charset="0"/>
              </a:rPr>
              <a:t>Module 2.1 Monitoring activity data for forests using remote sensing</a:t>
            </a:r>
            <a:endParaRPr lang="en-US" sz="1400" i="1" dirty="0" smtClean="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en-GB" sz="1400" i="1" dirty="0" smtClean="0">
                <a:solidFill>
                  <a:schemeClr val="accent6">
                    <a:lumMod val="50000"/>
                    <a:lumOff val="50000"/>
                  </a:schemeClr>
                </a:solidFill>
                <a:latin typeface="Calibri" panose="020F0502020204030204" pitchFamily="34" charset="0"/>
              </a:rPr>
              <a:t>REDD+ training materials by GOFC-GOLD, Wageningen University, World Bank FCPF</a:t>
            </a:r>
          </a:p>
        </p:txBody>
      </p:sp>
      <p:sp>
        <p:nvSpPr>
          <p:cNvPr id="12" name="Chevron 11"/>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n-GB" sz="1200" dirty="0" smtClean="0">
              <a:solidFill>
                <a:schemeClr val="accent2">
                  <a:lumMod val="75000"/>
                </a:schemeClr>
              </a:solidFill>
              <a:latin typeface="Verdana" pitchFamily="34" charset="0"/>
            </a:endParaRPr>
          </a:p>
        </p:txBody>
      </p:sp>
      <p:cxnSp>
        <p:nvCxnSpPr>
          <p:cNvPr id="14"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eaLnBrk="0" fontAlgn="base" hangingPunct="0">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eaLnBrk="0" fontAlgn="base" hangingPunct="0">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4pPr>
      <a:lvl5pPr marL="3405188" indent="-352425"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unfccc.int/resource/docs/2010/cop16/eng/07a0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1.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2.jpe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ipcc-nggip.iges.or.jp/public/gpglulucf/gpglulucf.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189179"/>
          </a:xfrm>
        </p:spPr>
        <p:txBody>
          <a:bodyPr/>
          <a:lstStyle/>
          <a:p>
            <a:pPr eaLnBrk="1" hangingPunct="1">
              <a:defRPr/>
            </a:pPr>
            <a:r>
              <a:rPr lang="en-US" sz="2800" dirty="0" smtClean="0"/>
              <a:t>Module </a:t>
            </a:r>
            <a:r>
              <a:rPr lang="en-US" sz="2800" dirty="0"/>
              <a:t>2.1 </a:t>
            </a:r>
            <a:r>
              <a:rPr lang="en-US" sz="2800" dirty="0" smtClean="0"/>
              <a:t>Monitoring activity data for forests using remote sensing</a:t>
            </a:r>
            <a:endParaRPr lang="en-US" sz="2800" dirty="0"/>
          </a:p>
        </p:txBody>
      </p:sp>
      <p:sp>
        <p:nvSpPr>
          <p:cNvPr id="18436" name="Tijdelijke aanduiding voor tekst 6"/>
          <p:cNvSpPr>
            <a:spLocks noGrp="1"/>
          </p:cNvSpPr>
          <p:nvPr>
            <p:ph type="body" sz="quarter" idx="10"/>
          </p:nvPr>
        </p:nvSpPr>
        <p:spPr>
          <a:xfrm>
            <a:off x="423083" y="1499285"/>
            <a:ext cx="4806737" cy="4041775"/>
          </a:xfrm>
        </p:spPr>
        <p:txBody>
          <a:bodyPr/>
          <a:lstStyle/>
          <a:p>
            <a:pPr eaLnBrk="1" hangingPunct="1">
              <a:lnSpc>
                <a:spcPct val="100000"/>
              </a:lnSpc>
              <a:buFont typeface="Wingdings" pitchFamily="2" charset="2"/>
              <a:buNone/>
            </a:pPr>
            <a:r>
              <a:rPr lang="en-US" sz="1600" i="1" dirty="0" smtClean="0"/>
              <a:t>Module developers:</a:t>
            </a:r>
          </a:p>
          <a:p>
            <a:pPr marL="457200" lvl="1" indent="0" eaLnBrk="1" hangingPunct="1">
              <a:lnSpc>
                <a:spcPct val="100000"/>
              </a:lnSpc>
              <a:buNone/>
            </a:pPr>
            <a:r>
              <a:rPr lang="en-US" sz="1400" dirty="0" smtClean="0"/>
              <a:t>Frédéric Achard, </a:t>
            </a:r>
            <a:r>
              <a:rPr lang="en-GB" sz="1400" dirty="0"/>
              <a:t>European </a:t>
            </a:r>
            <a:r>
              <a:rPr lang="en-GB" sz="1400" dirty="0" smtClean="0"/>
              <a:t>Commission (EC)– Joint </a:t>
            </a:r>
            <a:r>
              <a:rPr lang="en-GB" sz="1400" dirty="0"/>
              <a:t>Research </a:t>
            </a:r>
            <a:r>
              <a:rPr lang="en-GB" sz="1400" dirty="0" smtClean="0"/>
              <a:t>Centre (JRC)</a:t>
            </a:r>
            <a:endParaRPr lang="en-US" sz="1400" dirty="0" smtClean="0"/>
          </a:p>
          <a:p>
            <a:pPr lvl="1" indent="-531813" eaLnBrk="1" hangingPunct="1">
              <a:lnSpc>
                <a:spcPct val="100000"/>
              </a:lnSpc>
              <a:buFont typeface="Verdana" pitchFamily="34" charset="0"/>
              <a:buNone/>
            </a:pPr>
            <a:r>
              <a:rPr lang="en-US" sz="1400" dirty="0" smtClean="0"/>
              <a:t>Jukka Miettinen, EC–JRC</a:t>
            </a:r>
          </a:p>
          <a:p>
            <a:pPr lvl="1" indent="-531813" eaLnBrk="1" hangingPunct="1">
              <a:lnSpc>
                <a:spcPct val="100000"/>
              </a:lnSpc>
              <a:buFont typeface="Verdana" pitchFamily="34" charset="0"/>
              <a:buNone/>
            </a:pPr>
            <a:r>
              <a:rPr lang="en-US" sz="1400" dirty="0" smtClean="0"/>
              <a:t>Brice Mora, Wageningen University</a:t>
            </a:r>
            <a:br>
              <a:rPr lang="en-US" sz="1400" dirty="0" smtClean="0"/>
            </a:br>
            <a:endParaRPr lang="en-US" sz="1400" dirty="0" smtClean="0"/>
          </a:p>
          <a:p>
            <a:pPr marL="273050" lvl="1" indent="-273050" eaLnBrk="1" hangingPunct="1">
              <a:lnSpc>
                <a:spcPct val="100000"/>
              </a:lnSpc>
              <a:buFont typeface="Verdana" pitchFamily="34" charset="0"/>
              <a:buNone/>
            </a:pPr>
            <a:r>
              <a:rPr lang="en-US" sz="1600" i="1" dirty="0" smtClean="0"/>
              <a:t>After the course the participants should be able to:</a:t>
            </a:r>
          </a:p>
          <a:p>
            <a:pPr eaLnBrk="1" hangingPunct="1">
              <a:lnSpc>
                <a:spcPct val="100000"/>
              </a:lnSpc>
              <a:buFont typeface="Arial" charset="0"/>
              <a:buChar char="•"/>
            </a:pPr>
            <a:r>
              <a:rPr lang="en-GB" sz="1600" dirty="0" smtClean="0"/>
              <a:t>Differentiate between different (remote sensing) approaches to monitor changes in forest areas</a:t>
            </a:r>
            <a:endParaRPr lang="nl-NL" sz="1600" dirty="0" smtClean="0"/>
          </a:p>
          <a:p>
            <a:pPr eaLnBrk="1" hangingPunct="1">
              <a:lnSpc>
                <a:spcPct val="100000"/>
              </a:lnSpc>
              <a:buFont typeface="Arial" charset="0"/>
              <a:buChar char="•"/>
            </a:pPr>
            <a:r>
              <a:rPr lang="en-GB" sz="1600" dirty="0" smtClean="0"/>
              <a:t>Perform forest area change analysis using Landsat satellite data</a:t>
            </a:r>
            <a:endParaRPr lang="en-US" sz="1600" dirty="0" smtClean="0"/>
          </a:p>
        </p:txBody>
      </p:sp>
      <p:pic>
        <p:nvPicPr>
          <p:cNvPr id="18437" name="Picture 1"/>
          <p:cNvPicPr>
            <a:picLocks noChangeAspect="1" noChangeArrowheads="1"/>
          </p:cNvPicPr>
          <p:nvPr/>
        </p:nvPicPr>
        <p:blipFill>
          <a:blip r:embed="rId3"/>
          <a:srcRect l="30940" t="22403" r="30544" b="12175"/>
          <a:stretch>
            <a:fillRect/>
          </a:stretch>
        </p:blipFill>
        <p:spPr bwMode="auto">
          <a:xfrm>
            <a:off x="5175250" y="1560513"/>
            <a:ext cx="3743325" cy="3573462"/>
          </a:xfrm>
          <a:prstGeom prst="rect">
            <a:avLst/>
          </a:prstGeom>
          <a:noFill/>
          <a:ln w="9525">
            <a:noFill/>
            <a:miter lim="800000"/>
            <a:headEnd/>
            <a:tailEnd/>
          </a:ln>
        </p:spPr>
      </p:pic>
      <p:sp>
        <p:nvSpPr>
          <p:cNvPr id="9" name="Tekstvak 5"/>
          <p:cNvSpPr txBox="1"/>
          <p:nvPr/>
        </p:nvSpPr>
        <p:spPr>
          <a:xfrm>
            <a:off x="5072795" y="5158022"/>
            <a:ext cx="4035952" cy="323165"/>
          </a:xfrm>
          <a:prstGeom prst="rect">
            <a:avLst/>
          </a:prstGeom>
          <a:noFill/>
        </p:spPr>
        <p:txBody>
          <a:bodyPr wrap="square">
            <a:spAutoFit/>
          </a:bodyPr>
          <a:lstStyle/>
          <a:p>
            <a:pPr>
              <a:lnSpc>
                <a:spcPts val="1800"/>
              </a:lnSpc>
              <a:defRPr/>
            </a:pPr>
            <a:r>
              <a:rPr lang="nl-NL" sz="1200" dirty="0" smtClean="0">
                <a:solidFill>
                  <a:schemeClr val="accent6"/>
                </a:solidFill>
                <a:latin typeface="Verdana" pitchFamily="34" charset="0"/>
              </a:rPr>
              <a:t>Source: GOFC-GOLDSourcebook 2014, </a:t>
            </a:r>
            <a:r>
              <a:rPr lang="nl-NL" sz="1200" dirty="0">
                <a:solidFill>
                  <a:schemeClr val="accent6"/>
                </a:solidFill>
                <a:latin typeface="Verdana" pitchFamily="34" charset="0"/>
              </a:rPr>
              <a:t>Box </a:t>
            </a:r>
            <a:r>
              <a:rPr lang="nl-NL" sz="1200" dirty="0" smtClean="0">
                <a:solidFill>
                  <a:schemeClr val="accent6"/>
                </a:solidFill>
                <a:latin typeface="Verdana" pitchFamily="34" charset="0"/>
              </a:rPr>
              <a:t>3.2.2.</a:t>
            </a:r>
            <a:endParaRPr lang="nl-NL" sz="1200" dirty="0">
              <a:solidFill>
                <a:schemeClr val="accent6"/>
              </a:solidFill>
              <a:latin typeface="Verdana" pitchFamily="34" charset="0"/>
            </a:endParaRPr>
          </a:p>
        </p:txBody>
      </p:sp>
      <p:sp>
        <p:nvSpPr>
          <p:cNvPr id="6" name="Rectangle 5"/>
          <p:cNvSpPr/>
          <p:nvPr/>
        </p:nvSpPr>
        <p:spPr>
          <a:xfrm>
            <a:off x="142874" y="5762625"/>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7" name="Picture 6"/>
          <p:cNvPicPr>
            <a:picLocks/>
          </p:cNvPicPr>
          <p:nvPr/>
        </p:nvPicPr>
        <p:blipFill rotWithShape="1">
          <a:blip r:embed="rId4"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8" name="Picture 7" descr="GOFC-Gold Tray cover only 2010_200dpi"/>
          <p:cNvPicPr/>
          <p:nvPr/>
        </p:nvPicPr>
        <p:blipFill>
          <a:blip r:embed="rId5" cstate="print"/>
          <a:srcRect l="20703" t="85967" r="20917" b="3633"/>
          <a:stretch>
            <a:fillRect/>
          </a:stretch>
        </p:blipFill>
        <p:spPr bwMode="auto">
          <a:xfrm>
            <a:off x="3117735" y="6209732"/>
            <a:ext cx="2543690" cy="451715"/>
          </a:xfrm>
          <a:prstGeom prst="rect">
            <a:avLst/>
          </a:prstGeom>
          <a:noFill/>
          <a:ln w="9525">
            <a:noFill/>
            <a:miter lim="800000"/>
            <a:headEnd/>
            <a:tailEnd/>
          </a:ln>
        </p:spPr>
      </p:pic>
      <p:pic>
        <p:nvPicPr>
          <p:cNvPr id="10" name="Afbeelding 11" descr="logo_WB FCPF.gif"/>
          <p:cNvPicPr>
            <a:picLocks noChangeAspect="1"/>
          </p:cNvPicPr>
          <p:nvPr/>
        </p:nvPicPr>
        <p:blipFill>
          <a:blip r:embed="rId6" cstate="print"/>
          <a:stretch>
            <a:fillRect/>
          </a:stretch>
        </p:blipFill>
        <p:spPr>
          <a:xfrm>
            <a:off x="6022523" y="5994951"/>
            <a:ext cx="972687" cy="710810"/>
          </a:xfrm>
          <a:prstGeom prst="rect">
            <a:avLst/>
          </a:prstGeom>
        </p:spPr>
      </p:pic>
      <p:cxnSp>
        <p:nvCxnSpPr>
          <p:cNvPr id="11" name="Rechte verbindingslijn 8"/>
          <p:cNvCxnSpPr/>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flipH="1">
            <a:off x="7134224" y="5477560"/>
            <a:ext cx="1727943" cy="323165"/>
          </a:xfrm>
          <a:prstGeom prst="rect">
            <a:avLst/>
          </a:prstGeom>
          <a:noFill/>
        </p:spPr>
        <p:txBody>
          <a:bodyPr wrap="square" rtlCol="0">
            <a:spAutoFit/>
          </a:bodyPr>
          <a:lstStyle/>
          <a:p>
            <a:pPr>
              <a:lnSpc>
                <a:spcPts val="1800"/>
              </a:lnSpc>
            </a:pPr>
            <a:r>
              <a:rPr lang="en-GB" sz="1200" dirty="0" smtClean="0">
                <a:latin typeface="Verdana" pitchFamily="34" charset="0"/>
              </a:rPr>
              <a:t>V1, May 2015 </a:t>
            </a:r>
          </a:p>
        </p:txBody>
      </p:sp>
      <p:pic>
        <p:nvPicPr>
          <p:cNvPr id="14" name="Picture 13"/>
          <p:cNvPicPr>
            <a:picLocks noChangeAspect="1"/>
          </p:cNvPicPr>
          <p:nvPr/>
        </p:nvPicPr>
        <p:blipFill>
          <a:blip r:embed="rId7"/>
          <a:stretch>
            <a:fillRect/>
          </a:stretch>
        </p:blipFill>
        <p:spPr>
          <a:xfrm>
            <a:off x="7363042" y="6080676"/>
            <a:ext cx="1499126" cy="440638"/>
          </a:xfrm>
          <a:prstGeom prst="rect">
            <a:avLst/>
          </a:prstGeom>
          <a:ln>
            <a:solidFill>
              <a:srgbClr val="000000"/>
            </a:solidFill>
          </a:ln>
        </p:spPr>
      </p:pic>
      <p:sp>
        <p:nvSpPr>
          <p:cNvPr id="15" name="Rectangle 14"/>
          <p:cNvSpPr/>
          <p:nvPr/>
        </p:nvSpPr>
        <p:spPr>
          <a:xfrm>
            <a:off x="7276666" y="6479523"/>
            <a:ext cx="1720343" cy="261610"/>
          </a:xfrm>
          <a:prstGeom prst="rect">
            <a:avLst/>
          </a:prstGeom>
        </p:spPr>
        <p:txBody>
          <a:bodyPr wrap="none">
            <a:spAutoFit/>
          </a:bodyPr>
          <a:lstStyle/>
          <a:p>
            <a:r>
              <a:rPr lang="en-GB" sz="1100" dirty="0">
                <a:solidFill>
                  <a:schemeClr val="accent6"/>
                </a:solidFill>
              </a:rPr>
              <a:t>Creative Commons </a:t>
            </a:r>
            <a:r>
              <a:rPr lang="en-GB" sz="1100" dirty="0" smtClean="0">
                <a:solidFill>
                  <a:schemeClr val="accent6"/>
                </a:solidFill>
              </a:rPr>
              <a:t>License</a:t>
            </a:r>
            <a:endParaRPr lang="en-GB" sz="1100" dirty="0">
              <a:solidFill>
                <a:schemeClr val="accent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6841" y="230189"/>
            <a:ext cx="8785709" cy="840125"/>
          </a:xfrm>
        </p:spPr>
        <p:txBody>
          <a:bodyPr/>
          <a:lstStyle/>
          <a:p>
            <a:pPr eaLnBrk="1" hangingPunct="1">
              <a:defRPr/>
            </a:pPr>
            <a:r>
              <a:rPr lang="en-US" sz="2800" dirty="0" smtClean="0"/>
              <a:t>Required activity data</a:t>
            </a:r>
            <a:endParaRPr lang="en-US" sz="2800" dirty="0"/>
          </a:p>
        </p:txBody>
      </p:sp>
      <p:sp>
        <p:nvSpPr>
          <p:cNvPr id="37892" name="Tijdelijke aanduiding voor tekst 2"/>
          <p:cNvSpPr>
            <a:spLocks noGrp="1"/>
          </p:cNvSpPr>
          <p:nvPr>
            <p:ph type="body" sz="quarter" idx="10"/>
          </p:nvPr>
        </p:nvSpPr>
        <p:spPr>
          <a:xfrm>
            <a:off x="265663" y="1349019"/>
            <a:ext cx="8628063" cy="4463952"/>
          </a:xfrm>
        </p:spPr>
        <p:txBody>
          <a:bodyPr/>
          <a:lstStyle/>
          <a:p>
            <a:pPr eaLnBrk="1" hangingPunct="1"/>
            <a:r>
              <a:rPr lang="en-US" dirty="0" smtClean="0"/>
              <a:t>Depending on national decisions on the approach to be used, the following types of </a:t>
            </a:r>
            <a:r>
              <a:rPr lang="en-US" dirty="0" smtClean="0"/>
              <a:t>maps </a:t>
            </a:r>
            <a:r>
              <a:rPr lang="en-US" dirty="0" smtClean="0"/>
              <a:t>may be </a:t>
            </a:r>
            <a:r>
              <a:rPr lang="en-US" dirty="0" smtClean="0"/>
              <a:t>useful for </a:t>
            </a:r>
            <a:r>
              <a:rPr lang="en-US" dirty="0" smtClean="0"/>
              <a:t>reporting on the changes in forest cover:</a:t>
            </a:r>
          </a:p>
          <a:p>
            <a:pPr lvl="1" eaLnBrk="1" hangingPunct="1"/>
            <a:r>
              <a:rPr lang="en-US" dirty="0" smtClean="0"/>
              <a:t>Forest/nonforest </a:t>
            </a:r>
            <a:r>
              <a:rPr lang="en-US" dirty="0"/>
              <a:t>map </a:t>
            </a:r>
            <a:r>
              <a:rPr lang="en-US" dirty="0" smtClean="0"/>
              <a:t>(+ </a:t>
            </a:r>
            <a:r>
              <a:rPr lang="en-US" dirty="0"/>
              <a:t>change </a:t>
            </a:r>
            <a:r>
              <a:rPr lang="en-US" dirty="0" smtClean="0"/>
              <a:t>maps)</a:t>
            </a:r>
            <a:endParaRPr lang="en-US" dirty="0" smtClean="0"/>
          </a:p>
          <a:p>
            <a:pPr lvl="1" eaLnBrk="1" hangingPunct="1"/>
            <a:r>
              <a:rPr lang="en-US" dirty="0"/>
              <a:t>National </a:t>
            </a:r>
            <a:r>
              <a:rPr lang="en-US" dirty="0" smtClean="0"/>
              <a:t>land-cover/land-use </a:t>
            </a:r>
            <a:r>
              <a:rPr lang="en-US" dirty="0"/>
              <a:t>map (+ change maps)</a:t>
            </a:r>
          </a:p>
          <a:p>
            <a:pPr lvl="1" eaLnBrk="1" hangingPunct="1"/>
            <a:r>
              <a:rPr lang="en-US" dirty="0" smtClean="0"/>
              <a:t>Forest </a:t>
            </a:r>
            <a:r>
              <a:rPr lang="en-US" dirty="0"/>
              <a:t>stratification</a:t>
            </a:r>
          </a:p>
          <a:p>
            <a:pPr lvl="1" eaLnBrk="1" hangingPunct="1"/>
            <a:r>
              <a:rPr lang="en-US" dirty="0"/>
              <a:t>Map of changes within forest land </a:t>
            </a:r>
            <a:r>
              <a:rPr lang="en-US" dirty="0">
                <a:solidFill>
                  <a:schemeClr val="accent4"/>
                </a:solidFill>
              </a:rPr>
              <a:t>(see Module 2.2</a:t>
            </a:r>
            <a:r>
              <a:rPr lang="en-US" dirty="0" smtClean="0">
                <a:solidFill>
                  <a:schemeClr val="accent4"/>
                </a:solidFill>
              </a:rPr>
              <a:t>)</a:t>
            </a:r>
          </a:p>
          <a:p>
            <a:pPr eaLnBrk="1" hangingPunct="1"/>
            <a:r>
              <a:rPr lang="en-US" dirty="0" smtClean="0"/>
              <a:t>A monitoring approach suitable for producing the required activity data </a:t>
            </a:r>
            <a:r>
              <a:rPr lang="en-US" dirty="0" smtClean="0"/>
              <a:t>needs </a:t>
            </a:r>
            <a:r>
              <a:rPr lang="en-US" dirty="0" smtClean="0"/>
              <a:t>to be </a:t>
            </a:r>
            <a:r>
              <a:rPr lang="en-US" dirty="0" smtClean="0"/>
              <a:t>selected</a:t>
            </a:r>
            <a:r>
              <a:rPr lang="en-US" dirty="0" smtClean="0"/>
              <a:t>: a</a:t>
            </a:r>
            <a:r>
              <a:rPr lang="en-US" dirty="0" smtClean="0"/>
              <a:t> sample of reference data need to be used to produce accurate estimates</a:t>
            </a:r>
            <a:endParaRPr lang="en-US" dirty="0" smtClean="0"/>
          </a:p>
        </p:txBody>
      </p:sp>
    </p:spTree>
    <p:extLst>
      <p:ext uri="{BB962C8B-B14F-4D97-AF65-F5344CB8AC3E}">
        <p14:creationId xmlns:p14="http://schemas.microsoft.com/office/powerpoint/2010/main" val="4111137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20663"/>
            <a:ext cx="8442796" cy="758051"/>
          </a:xfrm>
        </p:spPr>
        <p:txBody>
          <a:bodyPr/>
          <a:lstStyle/>
          <a:p>
            <a:pPr marL="342900" indent="-342900" eaLnBrk="1" hangingPunct="1">
              <a:lnSpc>
                <a:spcPct val="100000"/>
              </a:lnSpc>
            </a:pPr>
            <a:r>
              <a:rPr lang="en-US" sz="2800" dirty="0" smtClean="0"/>
              <a:t>Forest definition</a:t>
            </a:r>
            <a:r>
              <a:rPr lang="en-US" sz="1600" dirty="0" smtClean="0"/>
              <a:t> (1/2)</a:t>
            </a:r>
            <a:endParaRPr lang="en-US" sz="1600" dirty="0"/>
          </a:p>
        </p:txBody>
      </p:sp>
      <p:sp>
        <p:nvSpPr>
          <p:cNvPr id="32772" name="Tijdelijke aanduiding voor tekst 2"/>
          <p:cNvSpPr>
            <a:spLocks noGrp="1"/>
          </p:cNvSpPr>
          <p:nvPr>
            <p:ph type="body" sz="quarter" idx="10"/>
          </p:nvPr>
        </p:nvSpPr>
        <p:spPr>
          <a:xfrm>
            <a:off x="228600" y="1485900"/>
            <a:ext cx="8782050" cy="4038600"/>
          </a:xfrm>
        </p:spPr>
        <p:txBody>
          <a:bodyPr/>
          <a:lstStyle/>
          <a:p>
            <a:pPr marL="255588" indent="-255588" eaLnBrk="1" hangingPunct="1"/>
            <a:r>
              <a:rPr lang="en-US" dirty="0" smtClean="0"/>
              <a:t>Currently Annex I parties use the UNFCCC definition of forest and deforestation adopted for implementation of Articles 3.3 and 3.4 of Kyoto protocol.</a:t>
            </a:r>
          </a:p>
          <a:p>
            <a:pPr marL="255588" indent="-255588" eaLnBrk="1" hangingPunct="1"/>
            <a:r>
              <a:rPr lang="en-US" dirty="0" smtClean="0"/>
              <a:t>FAO uses a minimum cover of 10%, height of 5 m and area of 0.5 ha, stating also that forest use should be the predominant land use in the area.</a:t>
            </a:r>
          </a:p>
          <a:p>
            <a:pPr marL="255588" indent="-255588" eaLnBrk="1" hangingPunct="1"/>
            <a:r>
              <a:rPr lang="en-US" dirty="0" smtClean="0"/>
              <a:t>For the Kyoto Protocol, parties should select a single value of crown area, tree height, and area within following ranges:</a:t>
            </a:r>
          </a:p>
          <a:p>
            <a:pPr marL="742950" lvl="1" eaLnBrk="1" hangingPunct="1">
              <a:lnSpc>
                <a:spcPts val="2000"/>
              </a:lnSpc>
              <a:spcBef>
                <a:spcPts val="500"/>
              </a:spcBef>
            </a:pPr>
            <a:r>
              <a:rPr lang="en-US" sz="2000" dirty="0" smtClean="0"/>
              <a:t>Minimum forest area: 0.05 to 1 ha</a:t>
            </a:r>
          </a:p>
          <a:p>
            <a:pPr marL="742950" lvl="1" eaLnBrk="1" hangingPunct="1">
              <a:lnSpc>
                <a:spcPts val="2000"/>
              </a:lnSpc>
              <a:spcBef>
                <a:spcPts val="500"/>
              </a:spcBef>
            </a:pPr>
            <a:r>
              <a:rPr lang="en-US" sz="2000" dirty="0" smtClean="0"/>
              <a:t>Potential to reach a minimum height at maturity </a:t>
            </a:r>
            <a:r>
              <a:rPr lang="en-US" sz="2000" i="1" dirty="0" smtClean="0"/>
              <a:t>in situ</a:t>
            </a:r>
            <a:r>
              <a:rPr lang="en-US" sz="2000" dirty="0" smtClean="0"/>
              <a:t> of 2–5 m</a:t>
            </a:r>
          </a:p>
          <a:p>
            <a:pPr marL="742950" lvl="1" eaLnBrk="1" hangingPunct="1">
              <a:lnSpc>
                <a:spcPts val="2000"/>
              </a:lnSpc>
              <a:spcBef>
                <a:spcPts val="500"/>
              </a:spcBef>
            </a:pPr>
            <a:r>
              <a:rPr lang="en-US" sz="2000" dirty="0" smtClean="0"/>
              <a:t>Minimum tree crown cover: 10–30 %</a:t>
            </a:r>
          </a:p>
        </p:txBody>
      </p:sp>
    </p:spTree>
    <p:extLst>
      <p:ext uri="{BB962C8B-B14F-4D97-AF65-F5344CB8AC3E}">
        <p14:creationId xmlns:p14="http://schemas.microsoft.com/office/powerpoint/2010/main" val="390517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20663"/>
            <a:ext cx="8442796" cy="758051"/>
          </a:xfrm>
        </p:spPr>
        <p:txBody>
          <a:bodyPr/>
          <a:lstStyle/>
          <a:p>
            <a:pPr marL="342900" indent="-342900" eaLnBrk="1" hangingPunct="1">
              <a:lnSpc>
                <a:spcPct val="100000"/>
              </a:lnSpc>
            </a:pPr>
            <a:r>
              <a:rPr lang="en-US" sz="2800" dirty="0" smtClean="0"/>
              <a:t>Forest definition</a:t>
            </a:r>
            <a:r>
              <a:rPr lang="en-US" sz="1600" dirty="0" smtClean="0"/>
              <a:t> (2/2)</a:t>
            </a:r>
            <a:endParaRPr lang="en-US" sz="1600" dirty="0"/>
          </a:p>
        </p:txBody>
      </p:sp>
      <p:sp>
        <p:nvSpPr>
          <p:cNvPr id="32772" name="Tijdelijke aanduiding voor tekst 2"/>
          <p:cNvSpPr>
            <a:spLocks noGrp="1"/>
          </p:cNvSpPr>
          <p:nvPr>
            <p:ph type="body" sz="quarter" idx="10"/>
          </p:nvPr>
        </p:nvSpPr>
        <p:spPr>
          <a:xfrm>
            <a:off x="390525" y="1581150"/>
            <a:ext cx="8162925" cy="3848100"/>
          </a:xfrm>
        </p:spPr>
        <p:txBody>
          <a:bodyPr/>
          <a:lstStyle/>
          <a:p>
            <a:pPr marL="255588" indent="-255588" eaLnBrk="1" hangingPunct="1"/>
            <a:r>
              <a:rPr lang="en-US" dirty="0" smtClean="0"/>
              <a:t>N</a:t>
            </a:r>
            <a:r>
              <a:rPr lang="en-US" sz="2400" dirty="0" smtClean="0">
                <a:solidFill>
                  <a:schemeClr val="tx1"/>
                </a:solidFill>
              </a:rPr>
              <a:t>o </a:t>
            </a:r>
            <a:r>
              <a:rPr lang="en-US" sz="2400" dirty="0">
                <a:solidFill>
                  <a:schemeClr val="tx1"/>
                </a:solidFill>
              </a:rPr>
              <a:t>agreement on </a:t>
            </a:r>
            <a:r>
              <a:rPr lang="en-US" sz="2400" dirty="0" smtClean="0">
                <a:solidFill>
                  <a:schemeClr val="tx1"/>
                </a:solidFill>
              </a:rPr>
              <a:t>a forest </a:t>
            </a:r>
            <a:r>
              <a:rPr lang="en-US" sz="2400" dirty="0">
                <a:solidFill>
                  <a:schemeClr val="tx1"/>
                </a:solidFill>
              </a:rPr>
              <a:t>definition </a:t>
            </a:r>
            <a:r>
              <a:rPr lang="en-US" sz="2400" dirty="0" smtClean="0">
                <a:solidFill>
                  <a:schemeClr val="tx1"/>
                </a:solidFill>
              </a:rPr>
              <a:t>currently exists under REDD+.</a:t>
            </a:r>
          </a:p>
          <a:p>
            <a:pPr marL="255588" indent="-255588" eaLnBrk="1" hangingPunct="1"/>
            <a:r>
              <a:rPr lang="en-US" sz="2400" dirty="0" smtClean="0">
                <a:solidFill>
                  <a:schemeClr val="tx1"/>
                </a:solidFill>
              </a:rPr>
              <a:t>Countries </a:t>
            </a:r>
            <a:r>
              <a:rPr lang="en-US" sz="2400" dirty="0">
                <a:solidFill>
                  <a:schemeClr val="tx1"/>
                </a:solidFill>
              </a:rPr>
              <a:t>can choose their own forest definition as long as they clearly describe the </a:t>
            </a:r>
            <a:r>
              <a:rPr lang="en-US" sz="2400" dirty="0" smtClean="0">
                <a:solidFill>
                  <a:schemeClr val="tx1"/>
                </a:solidFill>
              </a:rPr>
              <a:t>definition.</a:t>
            </a:r>
          </a:p>
          <a:p>
            <a:pPr marL="255588" lvl="1" indent="-255588" eaLnBrk="1" hangingPunct="1">
              <a:spcBef>
                <a:spcPts val="1200"/>
              </a:spcBef>
              <a:buSzPct val="140000"/>
              <a:buFont typeface="Wingdings" pitchFamily="2" charset="2"/>
              <a:buChar char="§"/>
            </a:pPr>
            <a:r>
              <a:rPr lang="en-US" dirty="0"/>
              <a:t>Note that remote sensing imagery allows </a:t>
            </a:r>
            <a:r>
              <a:rPr lang="en-US" b="1" dirty="0"/>
              <a:t>land cover</a:t>
            </a:r>
            <a:r>
              <a:rPr lang="en-US" dirty="0"/>
              <a:t> to be </a:t>
            </a:r>
            <a:r>
              <a:rPr lang="en-US" dirty="0" smtClean="0"/>
              <a:t>observed; field </a:t>
            </a:r>
            <a:r>
              <a:rPr lang="en-US" dirty="0"/>
              <a:t>information is needed to derive </a:t>
            </a:r>
            <a:r>
              <a:rPr lang="en-US" b="1" dirty="0"/>
              <a:t>land </a:t>
            </a:r>
            <a:r>
              <a:rPr lang="en-US" b="1" dirty="0" smtClean="0"/>
              <a:t>use.</a:t>
            </a:r>
            <a:endParaRPr lang="en-US" dirty="0" smtClean="0"/>
          </a:p>
          <a:p>
            <a:pPr marL="457200" lvl="1" indent="0" eaLnBrk="1" hangingPunct="1">
              <a:lnSpc>
                <a:spcPts val="2000"/>
              </a:lnSpc>
              <a:spcBef>
                <a:spcPts val="500"/>
              </a:spcBef>
              <a:buNone/>
            </a:pPr>
            <a:endParaRPr lang="en-US" sz="2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840125"/>
          </a:xfrm>
        </p:spPr>
        <p:txBody>
          <a:bodyPr/>
          <a:lstStyle/>
          <a:p>
            <a:pPr eaLnBrk="1" hangingPunct="1">
              <a:defRPr/>
            </a:pPr>
            <a:r>
              <a:rPr lang="en-US" sz="2800" dirty="0" smtClean="0"/>
              <a:t>Designation </a:t>
            </a:r>
            <a:r>
              <a:rPr lang="en-US" sz="2800" dirty="0"/>
              <a:t>of forest area</a:t>
            </a:r>
          </a:p>
        </p:txBody>
      </p:sp>
      <p:sp>
        <p:nvSpPr>
          <p:cNvPr id="35844" name="Tijdelijke aanduiding voor tekst 2"/>
          <p:cNvSpPr>
            <a:spLocks noGrp="1"/>
          </p:cNvSpPr>
          <p:nvPr>
            <p:ph type="body" sz="quarter" idx="10"/>
          </p:nvPr>
        </p:nvSpPr>
        <p:spPr>
          <a:xfrm>
            <a:off x="298450" y="1387475"/>
            <a:ext cx="8604250" cy="2003425"/>
          </a:xfrm>
        </p:spPr>
        <p:txBody>
          <a:bodyPr/>
          <a:lstStyle/>
          <a:p>
            <a:pPr eaLnBrk="1" hangingPunct="1"/>
            <a:r>
              <a:rPr lang="en-US" dirty="0" smtClean="0"/>
              <a:t>Ideally, wall-to-wall assessments would be carried out to identify forested area according to UNFCCC forest definitions.</a:t>
            </a:r>
          </a:p>
          <a:p>
            <a:pPr eaLnBrk="1" hangingPunct="1"/>
            <a:r>
              <a:rPr lang="en-US" dirty="0" smtClean="0"/>
              <a:t>Alternatively, existing forest maps for a relatively recent time could be used to identify the overall forest extent.</a:t>
            </a:r>
          </a:p>
        </p:txBody>
      </p:sp>
      <p:sp>
        <p:nvSpPr>
          <p:cNvPr id="4" name="Text Box 18"/>
          <p:cNvSpPr txBox="1">
            <a:spLocks noChangeArrowheads="1"/>
          </p:cNvSpPr>
          <p:nvPr/>
        </p:nvSpPr>
        <p:spPr bwMode="auto">
          <a:xfrm>
            <a:off x="463550" y="3654425"/>
            <a:ext cx="8397875" cy="1851025"/>
          </a:xfrm>
          <a:prstGeom prst="rect">
            <a:avLst/>
          </a:prstGeom>
          <a:solidFill>
            <a:schemeClr val="bg1">
              <a:lumMod val="85000"/>
            </a:schemeClr>
          </a:solidFill>
          <a:ln w="25400">
            <a:solidFill>
              <a:srgbClr val="969696"/>
            </a:solidFill>
            <a:miter lim="800000"/>
            <a:headEnd/>
            <a:tailEnd/>
          </a:ln>
        </p:spPr>
        <p:txBody>
          <a:bodyPr/>
          <a:lstStyle/>
          <a:p>
            <a:pPr>
              <a:defRPr/>
            </a:pPr>
            <a:r>
              <a:rPr lang="en-US" altLang="en-US" sz="2000" b="1" dirty="0">
                <a:solidFill>
                  <a:schemeClr val="accent6"/>
                </a:solidFill>
                <a:latin typeface="Verdana" pitchFamily="34" charset="0"/>
                <a:cs typeface="Arial" pitchFamily="34" charset="0"/>
              </a:rPr>
              <a:t>Important principles in identifying the forest </a:t>
            </a:r>
            <a:r>
              <a:rPr lang="en-US" altLang="en-US" sz="2000" b="1" dirty="0" smtClean="0">
                <a:solidFill>
                  <a:schemeClr val="accent6"/>
                </a:solidFill>
                <a:latin typeface="Verdana" pitchFamily="34" charset="0"/>
                <a:cs typeface="Arial" pitchFamily="34" charset="0"/>
              </a:rPr>
              <a:t>extent:</a:t>
            </a:r>
            <a:endParaRPr lang="en-US" altLang="en-US" sz="2000" b="1" dirty="0">
              <a:solidFill>
                <a:schemeClr val="accent6"/>
              </a:solidFill>
              <a:latin typeface="Verdana" pitchFamily="34" charset="0"/>
              <a:cs typeface="Arial" pitchFamily="34" charset="0"/>
            </a:endParaRPr>
          </a:p>
          <a:p>
            <a:pPr>
              <a:defRPr/>
            </a:pPr>
            <a:r>
              <a:rPr lang="en-US" altLang="en-US" sz="2000" b="1" dirty="0">
                <a:solidFill>
                  <a:srgbClr val="000000"/>
                </a:solidFill>
                <a:latin typeface="Verdana" pitchFamily="34" charset="0"/>
                <a:cs typeface="Arial" pitchFamily="34" charset="0"/>
              </a:rPr>
              <a:t> </a:t>
            </a:r>
          </a:p>
          <a:p>
            <a:pPr marL="0" lvl="1" algn="just">
              <a:spcAft>
                <a:spcPts val="600"/>
              </a:spcAft>
              <a:buClr>
                <a:srgbClr val="993300"/>
              </a:buClr>
              <a:buFont typeface="Wingdings" pitchFamily="2" charset="2"/>
              <a:buChar char="q"/>
              <a:defRPr/>
            </a:pP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100" dirty="0" smtClean="0">
                <a:solidFill>
                  <a:srgbClr val="000000"/>
                </a:solidFill>
                <a:latin typeface="Arial" panose="020B0604020202020204" pitchFamily="34" charset="0"/>
                <a:cs typeface="Arial" panose="020B0604020202020204" pitchFamily="34" charset="0"/>
              </a:rPr>
              <a:t>The </a:t>
            </a:r>
            <a:r>
              <a:rPr lang="en-US" altLang="en-US" sz="2100" dirty="0">
                <a:solidFill>
                  <a:srgbClr val="000000"/>
                </a:solidFill>
                <a:latin typeface="Arial" panose="020B0604020202020204" pitchFamily="34" charset="0"/>
                <a:cs typeface="Arial" panose="020B0604020202020204" pitchFamily="34" charset="0"/>
              </a:rPr>
              <a:t>area should include all forests within the national boundaries</a:t>
            </a:r>
          </a:p>
          <a:p>
            <a:pPr>
              <a:buClr>
                <a:srgbClr val="993300"/>
              </a:buClr>
              <a:buFont typeface="Wingdings" pitchFamily="2" charset="2"/>
              <a:buChar char="q"/>
              <a:defRPr/>
            </a:pPr>
            <a:r>
              <a:rPr lang="en-US" altLang="en-US" sz="2100" dirty="0">
                <a:solidFill>
                  <a:srgbClr val="000000"/>
                </a:solidFill>
                <a:latin typeface="Arial" panose="020B0604020202020204" pitchFamily="34" charset="0"/>
                <a:cs typeface="Arial" panose="020B0604020202020204" pitchFamily="34" charset="0"/>
              </a:rPr>
              <a:t> A consistent overall forest extent should be used for monitoring all forest changes during assessment period</a:t>
            </a:r>
            <a:endParaRPr lang="en-US" altLang="en-US" sz="21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6841" y="230189"/>
            <a:ext cx="8785709" cy="840125"/>
          </a:xfrm>
        </p:spPr>
        <p:txBody>
          <a:bodyPr/>
          <a:lstStyle/>
          <a:p>
            <a:pPr eaLnBrk="1" hangingPunct="1">
              <a:defRPr/>
            </a:pPr>
            <a:r>
              <a:rPr lang="en-US" sz="2800" dirty="0" smtClean="0"/>
              <a:t>Selection </a:t>
            </a:r>
            <a:r>
              <a:rPr lang="en-US" sz="2800" dirty="0"/>
              <a:t>of satellite </a:t>
            </a:r>
            <a:r>
              <a:rPr lang="en-US" sz="2800" dirty="0" smtClean="0"/>
              <a:t>imagery</a:t>
            </a:r>
            <a:endParaRPr lang="en-US" sz="2800" dirty="0"/>
          </a:p>
        </p:txBody>
      </p:sp>
      <p:sp>
        <p:nvSpPr>
          <p:cNvPr id="37892" name="Tijdelijke aanduiding voor tekst 2"/>
          <p:cNvSpPr>
            <a:spLocks noGrp="1"/>
          </p:cNvSpPr>
          <p:nvPr>
            <p:ph type="body" sz="quarter" idx="10"/>
          </p:nvPr>
        </p:nvSpPr>
        <p:spPr>
          <a:xfrm>
            <a:off x="420688" y="1770063"/>
            <a:ext cx="8450262" cy="3798887"/>
          </a:xfrm>
        </p:spPr>
        <p:txBody>
          <a:bodyPr/>
          <a:lstStyle/>
          <a:p>
            <a:pPr eaLnBrk="1" hangingPunct="1"/>
            <a:r>
              <a:rPr lang="en-US" dirty="0" smtClean="0"/>
              <a:t>Many different types of data from optical sensors at a variety of resolutions and costs are available for monitoring deforestation.</a:t>
            </a:r>
          </a:p>
          <a:p>
            <a:pPr eaLnBrk="1" hangingPunct="1"/>
            <a:r>
              <a:rPr lang="en-US" dirty="0" smtClean="0"/>
              <a:t>The selection of the type of satellite data depends on national circumstances (forest types, size of the country, seasonality, available funds, etc.).</a:t>
            </a:r>
          </a:p>
          <a:p>
            <a:pPr eaLnBrk="1" hangingPunct="1"/>
            <a:r>
              <a:rPr lang="en-US" dirty="0" smtClean="0"/>
              <a:t>The most commonly used types of satellite data for forest-cover monitoring are listed on the next slide with a summary of their usability for various purposes.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183908" y="212414"/>
            <a:ext cx="8766658" cy="902012"/>
          </a:xfrm>
        </p:spPr>
        <p:txBody>
          <a:bodyPr/>
          <a:lstStyle/>
          <a:p>
            <a:pPr eaLnBrk="1" hangingPunct="1">
              <a:lnSpc>
                <a:spcPts val="3000"/>
              </a:lnSpc>
              <a:defRPr/>
            </a:pPr>
            <a:r>
              <a:rPr lang="en-US" sz="2400" dirty="0" smtClean="0"/>
              <a:t>Utility of optical sensors at multiple resolutions for deforestation monitoring</a:t>
            </a:r>
          </a:p>
        </p:txBody>
      </p:sp>
      <p:sp>
        <p:nvSpPr>
          <p:cNvPr id="2" name="TextBox 1"/>
          <p:cNvSpPr txBox="1"/>
          <p:nvPr/>
        </p:nvSpPr>
        <p:spPr>
          <a:xfrm>
            <a:off x="3924300" y="5439191"/>
            <a:ext cx="5171741" cy="323165"/>
          </a:xfrm>
          <a:prstGeom prst="rect">
            <a:avLst/>
          </a:prstGeom>
          <a:noFill/>
        </p:spPr>
        <p:txBody>
          <a:bodyPr wrap="square" rtlCol="0">
            <a:spAutoFit/>
          </a:bodyPr>
          <a:lstStyle/>
          <a:p>
            <a:pPr>
              <a:lnSpc>
                <a:spcPts val="1800"/>
              </a:lnSpc>
            </a:pPr>
            <a:r>
              <a:rPr lang="en-US" dirty="0" smtClean="0"/>
              <a:t>Source: GOFC GOLD Sourcebook 2014, </a:t>
            </a:r>
            <a:r>
              <a:rPr lang="en-US" dirty="0"/>
              <a:t>t</a:t>
            </a:r>
            <a:r>
              <a:rPr lang="en-US" dirty="0" smtClean="0"/>
              <a:t>able 2.1.1.</a:t>
            </a:r>
            <a:endParaRPr lang="en-GB" dirty="0" smtClean="0">
              <a:latin typeface="Verdana" pitchFamily="34" charset="0"/>
            </a:endParaRPr>
          </a:p>
        </p:txBody>
      </p:sp>
      <p:pic>
        <p:nvPicPr>
          <p:cNvPr id="3" name="Picture 3" descr="D:\WUR_GOFC_GOLD\Training material GOFC-GOLD\Module 2.1 Monitoring activity data for forests using remote sensing\Revised after WB comments\From Jukka\Picture_for_Lecture_slide_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385888"/>
            <a:ext cx="8905875" cy="4084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idx="4294967295"/>
          </p:nvPr>
        </p:nvSpPr>
        <p:spPr>
          <a:xfrm>
            <a:off x="71200" y="232378"/>
            <a:ext cx="8929089" cy="891572"/>
          </a:xfrm>
        </p:spPr>
        <p:txBody>
          <a:bodyPr/>
          <a:lstStyle/>
          <a:p>
            <a:pPr eaLnBrk="1" hangingPunct="1">
              <a:lnSpc>
                <a:spcPct val="150000"/>
              </a:lnSpc>
              <a:defRPr/>
            </a:pPr>
            <a:r>
              <a:rPr lang="en-US" sz="2000" dirty="0" smtClean="0"/>
              <a:t>Example of a 1 km resolution </a:t>
            </a:r>
            <a:r>
              <a:rPr lang="en-US" sz="2000" dirty="0" smtClean="0">
                <a:solidFill>
                  <a:schemeClr val="tx1"/>
                </a:solidFill>
              </a:rPr>
              <a:t>SPOT </a:t>
            </a:r>
            <a:r>
              <a:rPr lang="en-US" sz="2000" dirty="0">
                <a:solidFill>
                  <a:schemeClr val="tx1"/>
                </a:solidFill>
              </a:rPr>
              <a:t>VGT </a:t>
            </a:r>
            <a:r>
              <a:rPr lang="en-US" sz="2000" dirty="0" smtClean="0">
                <a:solidFill>
                  <a:schemeClr val="tx1"/>
                </a:solidFill>
              </a:rPr>
              <a:t>image composite for </a:t>
            </a:r>
            <a:r>
              <a:rPr lang="en-US" sz="2000" dirty="0">
                <a:solidFill>
                  <a:schemeClr val="tx1"/>
                </a:solidFill>
              </a:rPr>
              <a:t>year </a:t>
            </a:r>
            <a:r>
              <a:rPr lang="en-US" sz="2000" dirty="0" smtClean="0">
                <a:solidFill>
                  <a:schemeClr val="tx1"/>
                </a:solidFill>
              </a:rPr>
              <a:t>2000 covering Southeast Asia</a:t>
            </a:r>
          </a:p>
        </p:txBody>
      </p:sp>
      <p:sp>
        <p:nvSpPr>
          <p:cNvPr id="1112" name="Text Box 8"/>
          <p:cNvSpPr txBox="1">
            <a:spLocks noChangeArrowheads="1"/>
          </p:cNvSpPr>
          <p:nvPr/>
        </p:nvSpPr>
        <p:spPr bwMode="auto">
          <a:xfrm>
            <a:off x="5724525" y="5702984"/>
            <a:ext cx="3009900" cy="366713"/>
          </a:xfrm>
          <a:prstGeom prst="rect">
            <a:avLst/>
          </a:prstGeom>
          <a:noFill/>
          <a:ln w="9525">
            <a:noFill/>
            <a:miter lim="800000"/>
            <a:headEnd/>
            <a:tailEnd/>
          </a:ln>
        </p:spPr>
        <p:txBody>
          <a:bodyPr>
            <a:spAutoFit/>
          </a:bodyPr>
          <a:lstStyle/>
          <a:p>
            <a:pPr algn="r">
              <a:spcBef>
                <a:spcPct val="50000"/>
              </a:spcBef>
            </a:pPr>
            <a:r>
              <a:rPr lang="en-US" dirty="0"/>
              <a:t>Source: JRC, Stibig et al, 2003 </a:t>
            </a:r>
          </a:p>
        </p:txBody>
      </p:sp>
      <p:pic>
        <p:nvPicPr>
          <p:cNvPr id="1113" name="Picture 3" descr="vgt_mosaik_all-minchin"/>
          <p:cNvPicPr>
            <a:picLocks noChangeAspect="1" noChangeArrowheads="1"/>
          </p:cNvPicPr>
          <p:nvPr/>
        </p:nvPicPr>
        <p:blipFill>
          <a:blip r:embed="rId4"/>
          <a:srcRect/>
          <a:stretch>
            <a:fillRect/>
          </a:stretch>
        </p:blipFill>
        <p:spPr bwMode="auto">
          <a:xfrm>
            <a:off x="790575" y="1206500"/>
            <a:ext cx="7596188" cy="4489450"/>
          </a:xfrm>
          <a:prstGeom prst="rect">
            <a:avLst/>
          </a:prstGeom>
          <a:noFill/>
          <a:ln w="9525">
            <a:noFill/>
            <a:miter lim="800000"/>
            <a:headEnd/>
            <a:tailEnd/>
          </a:ln>
        </p:spPr>
      </p:pic>
      <p:sp>
        <p:nvSpPr>
          <p:cNvPr id="1114" name="Rectangle 15"/>
          <p:cNvSpPr>
            <a:spLocks noChangeArrowheads="1"/>
          </p:cNvSpPr>
          <p:nvPr/>
        </p:nvSpPr>
        <p:spPr bwMode="auto">
          <a:xfrm>
            <a:off x="2333625" y="4286250"/>
            <a:ext cx="536575" cy="457200"/>
          </a:xfrm>
          <a:prstGeom prst="rect">
            <a:avLst/>
          </a:prstGeom>
          <a:noFill/>
          <a:ln w="9525">
            <a:solidFill>
              <a:schemeClr val="bg1"/>
            </a:solidFill>
            <a:miter lim="800000"/>
            <a:headEnd/>
            <a:tailEnd/>
          </a:ln>
        </p:spPr>
        <p:txBody>
          <a:bodyPr wrap="none" anchor="ctr"/>
          <a:lstStyle/>
          <a:p>
            <a:endParaRPr lang="en-US" altLang="en-US" sz="1200" dirty="0">
              <a:solidFill>
                <a:srgbClr val="0F5494"/>
              </a:solidFill>
              <a:latin typeface="Verdana" pitchFamily="34" charset="0"/>
              <a:ea typeface="ＭＳ Ｐゴシック" pitchFamily="34" charset="-128"/>
            </a:endParaRPr>
          </a:p>
        </p:txBody>
      </p:sp>
      <p:grpSp>
        <p:nvGrpSpPr>
          <p:cNvPr id="1115" name="Group 25"/>
          <p:cNvGrpSpPr>
            <a:grpSpLocks/>
          </p:cNvGrpSpPr>
          <p:nvPr/>
        </p:nvGrpSpPr>
        <p:grpSpPr bwMode="auto">
          <a:xfrm>
            <a:off x="6126163" y="1238250"/>
            <a:ext cx="2178050" cy="1952625"/>
            <a:chOff x="3308" y="912"/>
            <a:chExt cx="1738" cy="1536"/>
          </a:xfrm>
        </p:grpSpPr>
        <p:graphicFrame>
          <p:nvGraphicFramePr>
            <p:cNvPr id="1108" name="Object 84"/>
            <p:cNvGraphicFramePr>
              <a:graphicFrameLocks noChangeAspect="1"/>
            </p:cNvGraphicFramePr>
            <p:nvPr/>
          </p:nvGraphicFramePr>
          <p:xfrm>
            <a:off x="3318" y="912"/>
            <a:ext cx="1728" cy="1536"/>
          </p:xfrm>
          <a:graphic>
            <a:graphicData uri="http://schemas.openxmlformats.org/presentationml/2006/ole">
              <mc:AlternateContent xmlns:mc="http://schemas.openxmlformats.org/markup-compatibility/2006">
                <mc:Choice xmlns:v="urn:schemas-microsoft-com:vml" Requires="v">
                  <p:oleObj spid="_x0000_s1305" name="Image" r:id="rId5" imgW="3138722" imgH="2833745" progId="">
                    <p:embed/>
                  </p:oleObj>
                </mc:Choice>
                <mc:Fallback>
                  <p:oleObj name="Image" r:id="rId5" imgW="3138722" imgH="2833745" progId="">
                    <p:embed/>
                    <p:pic>
                      <p:nvPicPr>
                        <p:cNvPr id="0" name="Picture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8" y="912"/>
                          <a:ext cx="1728"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7" name="Rectangle 17"/>
            <p:cNvSpPr>
              <a:spLocks noChangeArrowheads="1"/>
            </p:cNvSpPr>
            <p:nvPr/>
          </p:nvSpPr>
          <p:spPr bwMode="auto">
            <a:xfrm>
              <a:off x="3308" y="912"/>
              <a:ext cx="1728" cy="1536"/>
            </a:xfrm>
            <a:prstGeom prst="rect">
              <a:avLst/>
            </a:prstGeom>
            <a:noFill/>
            <a:ln w="9525">
              <a:solidFill>
                <a:schemeClr val="bg1"/>
              </a:solidFill>
              <a:miter lim="800000"/>
              <a:headEnd/>
              <a:tailEnd/>
            </a:ln>
          </p:spPr>
          <p:txBody>
            <a:bodyPr wrap="none" anchor="ctr"/>
            <a:lstStyle/>
            <a:p>
              <a:endParaRPr lang="en-US" altLang="en-US" sz="1200" dirty="0">
                <a:solidFill>
                  <a:srgbClr val="0F5494"/>
                </a:solidFill>
                <a:latin typeface="Verdana" pitchFamily="34" charset="0"/>
                <a:ea typeface="ＭＳ Ｐゴシック" pitchFamily="34" charset="-128"/>
              </a:endParaRPr>
            </a:p>
          </p:txBody>
        </p:sp>
      </p:grpSp>
      <p:sp>
        <p:nvSpPr>
          <p:cNvPr id="1116" name="Line 16"/>
          <p:cNvSpPr>
            <a:spLocks noChangeShapeType="1"/>
          </p:cNvSpPr>
          <p:nvPr/>
        </p:nvSpPr>
        <p:spPr bwMode="auto">
          <a:xfrm flipV="1">
            <a:off x="2870200" y="2971800"/>
            <a:ext cx="3271838" cy="1631950"/>
          </a:xfrm>
          <a:prstGeom prst="line">
            <a:avLst/>
          </a:prstGeom>
          <a:noFill/>
          <a:ln w="9525">
            <a:solidFill>
              <a:schemeClr val="bg1"/>
            </a:solidFill>
            <a:prstDash val="dash"/>
            <a:round/>
            <a:headEnd/>
            <a:tailEnd type="stealth" w="med" len="lg"/>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Lytindo_final3b_mapcontent_25%"/>
          <p:cNvPicPr>
            <a:picLocks noChangeAspect="1" noChangeArrowheads="1"/>
          </p:cNvPicPr>
          <p:nvPr/>
        </p:nvPicPr>
        <p:blipFill>
          <a:blip r:embed="rId3"/>
          <a:srcRect/>
          <a:stretch>
            <a:fillRect/>
          </a:stretch>
        </p:blipFill>
        <p:spPr bwMode="auto">
          <a:xfrm>
            <a:off x="0" y="1292225"/>
            <a:ext cx="9144000" cy="4829175"/>
          </a:xfrm>
          <a:prstGeom prst="rect">
            <a:avLst/>
          </a:prstGeom>
          <a:noFill/>
          <a:ln w="9525">
            <a:solidFill>
              <a:schemeClr val="tx1"/>
            </a:solidFill>
            <a:miter lim="800000"/>
            <a:headEnd/>
            <a:tailEnd/>
          </a:ln>
        </p:spPr>
      </p:pic>
      <p:sp>
        <p:nvSpPr>
          <p:cNvPr id="4" name="Rectangle 3"/>
          <p:cNvSpPr/>
          <p:nvPr/>
        </p:nvSpPr>
        <p:spPr>
          <a:xfrm>
            <a:off x="6389853" y="1401013"/>
            <a:ext cx="2666999" cy="2492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5058" name="Text Box 8"/>
          <p:cNvSpPr txBox="1">
            <a:spLocks noChangeArrowheads="1"/>
          </p:cNvSpPr>
          <p:nvPr/>
        </p:nvSpPr>
        <p:spPr bwMode="auto">
          <a:xfrm>
            <a:off x="6134100" y="5754687"/>
            <a:ext cx="3009900" cy="366713"/>
          </a:xfrm>
          <a:prstGeom prst="rect">
            <a:avLst/>
          </a:prstGeom>
          <a:noFill/>
          <a:ln w="9525">
            <a:noFill/>
            <a:miter lim="800000"/>
            <a:headEnd/>
            <a:tailEnd/>
          </a:ln>
        </p:spPr>
        <p:txBody>
          <a:bodyPr>
            <a:spAutoFit/>
          </a:bodyPr>
          <a:lstStyle/>
          <a:p>
            <a:pPr algn="r">
              <a:spcBef>
                <a:spcPct val="50000"/>
              </a:spcBef>
            </a:pPr>
            <a:r>
              <a:rPr lang="en-US" dirty="0"/>
              <a:t>Source: JRC, Stibig et al, 2003 </a:t>
            </a:r>
          </a:p>
        </p:txBody>
      </p:sp>
      <p:sp>
        <p:nvSpPr>
          <p:cNvPr id="6" name="Titel 1"/>
          <p:cNvSpPr>
            <a:spLocks noGrp="1"/>
          </p:cNvSpPr>
          <p:nvPr>
            <p:ph type="title" idx="4294967295"/>
          </p:nvPr>
        </p:nvSpPr>
        <p:spPr>
          <a:xfrm>
            <a:off x="71200" y="232378"/>
            <a:ext cx="8929089" cy="929672"/>
          </a:xfrm>
        </p:spPr>
        <p:txBody>
          <a:bodyPr/>
          <a:lstStyle/>
          <a:p>
            <a:pPr eaLnBrk="1" hangingPunct="1">
              <a:lnSpc>
                <a:spcPct val="150000"/>
              </a:lnSpc>
              <a:defRPr/>
            </a:pPr>
            <a:r>
              <a:rPr lang="en-US" sz="2000" dirty="0" smtClean="0"/>
              <a:t>Example of forest cover map  for </a:t>
            </a:r>
            <a:r>
              <a:rPr lang="en-US" sz="2000" dirty="0" smtClean="0">
                <a:solidFill>
                  <a:schemeClr val="tx1"/>
                </a:solidFill>
              </a:rPr>
              <a:t>insular Southeast Asia </a:t>
            </a:r>
            <a:r>
              <a:rPr lang="en-US" sz="2000" dirty="0" smtClean="0"/>
              <a:t>derived from 1 km </a:t>
            </a:r>
            <a:r>
              <a:rPr lang="en-US" sz="2000" dirty="0" smtClean="0">
                <a:solidFill>
                  <a:schemeClr val="tx1"/>
                </a:solidFill>
              </a:rPr>
              <a:t>SPOT VGT imagery</a:t>
            </a:r>
          </a:p>
        </p:txBody>
      </p:sp>
      <p:pic>
        <p:nvPicPr>
          <p:cNvPr id="5" name="Picture 5" descr="Lytindo_final3b_mapcontent_25%"/>
          <p:cNvPicPr>
            <a:picLocks noChangeAspect="1" noChangeArrowheads="1"/>
          </p:cNvPicPr>
          <p:nvPr/>
        </p:nvPicPr>
        <p:blipFill rotWithShape="1">
          <a:blip r:embed="rId3"/>
          <a:srcRect l="80421" t="7914" r="17288" b="79577"/>
          <a:stretch/>
        </p:blipFill>
        <p:spPr bwMode="auto">
          <a:xfrm>
            <a:off x="6389853" y="1401013"/>
            <a:ext cx="351001" cy="960966"/>
          </a:xfrm>
          <a:prstGeom prst="rect">
            <a:avLst/>
          </a:prstGeom>
          <a:noFill/>
          <a:ln w="9525">
            <a:noFill/>
            <a:miter lim="800000"/>
            <a:headEnd/>
            <a:tailEnd/>
          </a:ln>
        </p:spPr>
      </p:pic>
      <p:sp>
        <p:nvSpPr>
          <p:cNvPr id="3" name="TextBox 2"/>
          <p:cNvSpPr txBox="1"/>
          <p:nvPr/>
        </p:nvSpPr>
        <p:spPr>
          <a:xfrm>
            <a:off x="6715125" y="1401013"/>
            <a:ext cx="2341727" cy="2492990"/>
          </a:xfrm>
          <a:prstGeom prst="rect">
            <a:avLst/>
          </a:prstGeom>
          <a:solidFill>
            <a:schemeClr val="bg1"/>
          </a:solidFill>
        </p:spPr>
        <p:txBody>
          <a:bodyPr wrap="square" rtlCol="0">
            <a:spAutoFit/>
          </a:bodyPr>
          <a:lstStyle/>
          <a:p>
            <a:pPr marL="180975" indent="-180975"/>
            <a:r>
              <a:rPr lang="en-GB" sz="1200" dirty="0" smtClean="0">
                <a:solidFill>
                  <a:schemeClr val="accent6"/>
                </a:solidFill>
                <a:latin typeface="Verdana" pitchFamily="34" charset="0"/>
              </a:rPr>
              <a:t>Evergreen montane forest</a:t>
            </a:r>
          </a:p>
          <a:p>
            <a:pPr marL="180975" indent="-180975"/>
            <a:r>
              <a:rPr lang="en-GB" sz="1200" dirty="0" smtClean="0">
                <a:solidFill>
                  <a:schemeClr val="accent6"/>
                </a:solidFill>
                <a:latin typeface="Verdana" pitchFamily="34" charset="0"/>
              </a:rPr>
              <a:t>Evergreen lowland forest</a:t>
            </a:r>
          </a:p>
          <a:p>
            <a:pPr marL="180975" indent="-180975"/>
            <a:r>
              <a:rPr lang="en-GB" sz="1200" dirty="0" smtClean="0">
                <a:solidFill>
                  <a:schemeClr val="accent6"/>
                </a:solidFill>
                <a:latin typeface="Verdana" pitchFamily="34" charset="0"/>
              </a:rPr>
              <a:t>Mangrove </a:t>
            </a:r>
            <a:r>
              <a:rPr lang="en-GB" sz="1200" dirty="0">
                <a:solidFill>
                  <a:schemeClr val="accent6"/>
                </a:solidFill>
                <a:latin typeface="Verdana" pitchFamily="34" charset="0"/>
              </a:rPr>
              <a:t>forest</a:t>
            </a:r>
          </a:p>
          <a:p>
            <a:r>
              <a:rPr lang="en-GB" sz="1200" dirty="0">
                <a:solidFill>
                  <a:schemeClr val="accent6"/>
                </a:solidFill>
                <a:latin typeface="Verdana" pitchFamily="34" charset="0"/>
              </a:rPr>
              <a:t>Swamp forest</a:t>
            </a:r>
          </a:p>
          <a:p>
            <a:pPr marL="180975" indent="-180975"/>
            <a:r>
              <a:rPr lang="en-GB" sz="1200" dirty="0" smtClean="0">
                <a:solidFill>
                  <a:schemeClr val="accent6"/>
                </a:solidFill>
                <a:latin typeface="Verdana" pitchFamily="34" charset="0"/>
              </a:rPr>
              <a:t>Thickets, shrubs, grassland, and cultivation of perennial crops</a:t>
            </a:r>
            <a:endParaRPr lang="en-GB" sz="1200" dirty="0">
              <a:solidFill>
                <a:schemeClr val="accent6"/>
              </a:solidFill>
              <a:latin typeface="Verdana" pitchFamily="34" charset="0"/>
            </a:endParaRPr>
          </a:p>
          <a:p>
            <a:r>
              <a:rPr lang="en-GB" sz="1200" dirty="0" smtClean="0">
                <a:solidFill>
                  <a:schemeClr val="accent6"/>
                </a:solidFill>
                <a:latin typeface="Verdana" pitchFamily="34" charset="0"/>
              </a:rPr>
              <a:t>Cropland</a:t>
            </a:r>
            <a:endParaRPr lang="en-GB" sz="1200" dirty="0">
              <a:solidFill>
                <a:schemeClr val="accent6"/>
              </a:solidFill>
              <a:latin typeface="Verdana" pitchFamily="34" charset="0"/>
            </a:endParaRPr>
          </a:p>
          <a:p>
            <a:pPr marL="180975" indent="-180975"/>
            <a:r>
              <a:rPr lang="en-GB" sz="1200" dirty="0">
                <a:solidFill>
                  <a:schemeClr val="accent6"/>
                </a:solidFill>
                <a:latin typeface="Verdana" pitchFamily="34" charset="0"/>
              </a:rPr>
              <a:t>Burnt / dry / sparse vegetation</a:t>
            </a:r>
          </a:p>
          <a:p>
            <a:pPr marL="180975" indent="-180975"/>
            <a:r>
              <a:rPr lang="en-GB" sz="1200" dirty="0" smtClean="0">
                <a:solidFill>
                  <a:schemeClr val="accent6"/>
                </a:solidFill>
                <a:latin typeface="Verdana" pitchFamily="34" charset="0"/>
              </a:rPr>
              <a:t>Forests burnt in 1988, damage 25%</a:t>
            </a:r>
            <a:r>
              <a:rPr lang="en-US" sz="1200" dirty="0" smtClean="0">
                <a:ea typeface="Calibri" panose="020F0502020204030204" pitchFamily="34" charset="0"/>
                <a:cs typeface="Times New Roman" panose="02020603050405020304" pitchFamily="18" charset="0"/>
              </a:rPr>
              <a:t>–</a:t>
            </a:r>
            <a:r>
              <a:rPr lang="en-GB" sz="1200" dirty="0" smtClean="0">
                <a:solidFill>
                  <a:schemeClr val="accent6"/>
                </a:solidFill>
                <a:latin typeface="Verdana" pitchFamily="34" charset="0"/>
              </a:rPr>
              <a:t>80%</a:t>
            </a:r>
          </a:p>
          <a:p>
            <a:r>
              <a:rPr lang="en-GB" sz="1200" dirty="0" smtClean="0">
                <a:solidFill>
                  <a:schemeClr val="accent6"/>
                </a:solidFill>
                <a:latin typeface="Verdana" pitchFamily="34" charset="0"/>
              </a:rPr>
              <a:t>Water</a:t>
            </a:r>
          </a:p>
        </p:txBody>
      </p:sp>
      <p:pic>
        <p:nvPicPr>
          <p:cNvPr id="12" name="Picture 5" descr="Lytindo_final3b_mapcontent_25%"/>
          <p:cNvPicPr>
            <a:picLocks noChangeAspect="1" noChangeArrowheads="1"/>
          </p:cNvPicPr>
          <p:nvPr/>
        </p:nvPicPr>
        <p:blipFill rotWithShape="1">
          <a:blip r:embed="rId3"/>
          <a:srcRect l="80421" t="20226" r="17288" b="74976"/>
          <a:stretch/>
        </p:blipFill>
        <p:spPr bwMode="auto">
          <a:xfrm>
            <a:off x="6399378" y="2698485"/>
            <a:ext cx="351001" cy="368565"/>
          </a:xfrm>
          <a:prstGeom prst="rect">
            <a:avLst/>
          </a:prstGeom>
          <a:noFill/>
          <a:ln w="9525">
            <a:noFill/>
            <a:miter lim="800000"/>
            <a:headEnd/>
            <a:tailEnd/>
          </a:ln>
        </p:spPr>
      </p:pic>
      <p:pic>
        <p:nvPicPr>
          <p:cNvPr id="13" name="Picture 5" descr="Lytindo_final3b_mapcontent_25%"/>
          <p:cNvPicPr>
            <a:picLocks noChangeAspect="1" noChangeArrowheads="1"/>
          </p:cNvPicPr>
          <p:nvPr/>
        </p:nvPicPr>
        <p:blipFill rotWithShape="1">
          <a:blip r:embed="rId3"/>
          <a:srcRect l="80571" t="27504" r="17288" b="69624"/>
          <a:stretch/>
        </p:blipFill>
        <p:spPr bwMode="auto">
          <a:xfrm>
            <a:off x="6422478" y="3631272"/>
            <a:ext cx="327901" cy="220662"/>
          </a:xfrm>
          <a:prstGeom prst="rect">
            <a:avLst/>
          </a:prstGeom>
          <a:noFill/>
          <a:ln w="9525">
            <a:noFill/>
            <a:miter lim="800000"/>
            <a:headEnd/>
            <a:tailEnd/>
          </a:ln>
        </p:spPr>
      </p:pic>
      <p:pic>
        <p:nvPicPr>
          <p:cNvPr id="15" name="Picture 5" descr="Lytindo_final3b_mapcontent_25%"/>
          <p:cNvPicPr>
            <a:picLocks noChangeAspect="1" noChangeArrowheads="1"/>
          </p:cNvPicPr>
          <p:nvPr/>
        </p:nvPicPr>
        <p:blipFill rotWithShape="1">
          <a:blip r:embed="rId3"/>
          <a:srcRect l="80421" t="25768" r="17288" b="72248"/>
          <a:stretch/>
        </p:blipFill>
        <p:spPr bwMode="auto">
          <a:xfrm>
            <a:off x="6389853" y="3314700"/>
            <a:ext cx="351001"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idx="4294967295"/>
          </p:nvPr>
        </p:nvSpPr>
        <p:spPr>
          <a:xfrm>
            <a:off x="232330" y="232379"/>
            <a:ext cx="8652358" cy="924068"/>
          </a:xfrm>
        </p:spPr>
        <p:txBody>
          <a:bodyPr/>
          <a:lstStyle/>
          <a:p>
            <a:pPr eaLnBrk="1" hangingPunct="1">
              <a:lnSpc>
                <a:spcPct val="150000"/>
              </a:lnSpc>
              <a:defRPr/>
            </a:pPr>
            <a:r>
              <a:rPr lang="en-US" sz="2000" dirty="0" smtClean="0"/>
              <a:t>Example of forest cover map derived from 30 meter Landsat TM imagery over a site in Brazil</a:t>
            </a:r>
          </a:p>
        </p:txBody>
      </p:sp>
      <p:sp>
        <p:nvSpPr>
          <p:cNvPr id="47108" name="Text Box 6"/>
          <p:cNvSpPr txBox="1">
            <a:spLocks noChangeArrowheads="1"/>
          </p:cNvSpPr>
          <p:nvPr/>
        </p:nvSpPr>
        <p:spPr bwMode="auto">
          <a:xfrm>
            <a:off x="390525" y="5334000"/>
            <a:ext cx="4552950" cy="304800"/>
          </a:xfrm>
          <a:prstGeom prst="rect">
            <a:avLst/>
          </a:prstGeom>
          <a:noFill/>
          <a:ln w="9525">
            <a:noFill/>
            <a:miter lim="800000"/>
            <a:headEnd/>
            <a:tailEnd/>
          </a:ln>
        </p:spPr>
        <p:txBody>
          <a:bodyPr>
            <a:spAutoFit/>
          </a:bodyPr>
          <a:lstStyle/>
          <a:p>
            <a:pPr>
              <a:spcBef>
                <a:spcPct val="10000"/>
              </a:spcBef>
            </a:pPr>
            <a:r>
              <a:rPr lang="en-US" sz="1400" dirty="0"/>
              <a:t>Landsat-5 TM image of 15 June 2005: 20 km x 20 km extract </a:t>
            </a:r>
          </a:p>
        </p:txBody>
      </p:sp>
      <p:pic>
        <p:nvPicPr>
          <p:cNvPr id="47109" name="Picture 7" descr="S12_W058_05_14062005_f"/>
          <p:cNvPicPr>
            <a:picLocks noChangeAspect="1" noChangeArrowheads="1"/>
          </p:cNvPicPr>
          <p:nvPr/>
        </p:nvPicPr>
        <p:blipFill>
          <a:blip r:embed="rId3"/>
          <a:srcRect/>
          <a:stretch>
            <a:fillRect/>
          </a:stretch>
        </p:blipFill>
        <p:spPr bwMode="auto">
          <a:xfrm>
            <a:off x="757238" y="1281113"/>
            <a:ext cx="4010025" cy="4010025"/>
          </a:xfrm>
          <a:prstGeom prst="rect">
            <a:avLst/>
          </a:prstGeom>
          <a:noFill/>
          <a:ln w="9525">
            <a:noFill/>
            <a:miter lim="800000"/>
            <a:headEnd/>
            <a:tailEnd/>
          </a:ln>
        </p:spPr>
      </p:pic>
      <p:pic>
        <p:nvPicPr>
          <p:cNvPr id="47110" name="Picture 8" descr="S12_W058_10x10_05"/>
          <p:cNvPicPr>
            <a:picLocks noChangeAspect="1" noChangeArrowheads="1"/>
          </p:cNvPicPr>
          <p:nvPr/>
        </p:nvPicPr>
        <p:blipFill>
          <a:blip r:embed="rId4"/>
          <a:srcRect/>
          <a:stretch>
            <a:fillRect/>
          </a:stretch>
        </p:blipFill>
        <p:spPr bwMode="auto">
          <a:xfrm>
            <a:off x="5997575" y="2533650"/>
            <a:ext cx="2016125" cy="2009775"/>
          </a:xfrm>
          <a:prstGeom prst="rect">
            <a:avLst/>
          </a:prstGeom>
          <a:noFill/>
          <a:ln w="19050">
            <a:solidFill>
              <a:srgbClr val="FF0000"/>
            </a:solidFill>
            <a:miter lim="800000"/>
            <a:headEnd/>
            <a:tailEnd/>
          </a:ln>
        </p:spPr>
      </p:pic>
      <p:sp>
        <p:nvSpPr>
          <p:cNvPr id="47111" name="Rectangle 9"/>
          <p:cNvSpPr>
            <a:spLocks noChangeArrowheads="1"/>
          </p:cNvSpPr>
          <p:nvPr/>
        </p:nvSpPr>
        <p:spPr bwMode="auto">
          <a:xfrm>
            <a:off x="1752600" y="2324100"/>
            <a:ext cx="2038350" cy="1971675"/>
          </a:xfrm>
          <a:prstGeom prst="rect">
            <a:avLst/>
          </a:prstGeom>
          <a:noFill/>
          <a:ln w="19050">
            <a:solidFill>
              <a:srgbClr val="FF0000"/>
            </a:solidFill>
            <a:miter lim="800000"/>
            <a:headEnd/>
            <a:tailEnd/>
          </a:ln>
        </p:spPr>
        <p:txBody>
          <a:bodyPr wrap="none" anchor="ctr"/>
          <a:lstStyle/>
          <a:p>
            <a:endParaRPr lang="en-US" dirty="0"/>
          </a:p>
        </p:txBody>
      </p:sp>
      <p:sp>
        <p:nvSpPr>
          <p:cNvPr id="47112" name="Text Box 11"/>
          <p:cNvSpPr txBox="1">
            <a:spLocks noChangeArrowheads="1"/>
          </p:cNvSpPr>
          <p:nvPr/>
        </p:nvSpPr>
        <p:spPr bwMode="auto">
          <a:xfrm>
            <a:off x="5276850" y="4567238"/>
            <a:ext cx="3352800" cy="771525"/>
          </a:xfrm>
          <a:prstGeom prst="rect">
            <a:avLst/>
          </a:prstGeom>
          <a:noFill/>
          <a:ln w="9525">
            <a:noFill/>
            <a:miter lim="800000"/>
            <a:headEnd/>
            <a:tailEnd/>
          </a:ln>
        </p:spPr>
        <p:txBody>
          <a:bodyPr>
            <a:spAutoFit/>
          </a:bodyPr>
          <a:lstStyle/>
          <a:p>
            <a:pPr algn="ctr">
              <a:spcBef>
                <a:spcPct val="10000"/>
              </a:spcBef>
            </a:pPr>
            <a:r>
              <a:rPr lang="en-US" sz="1400" dirty="0"/>
              <a:t>Forest cover map </a:t>
            </a:r>
          </a:p>
          <a:p>
            <a:pPr algn="ctr">
              <a:spcBef>
                <a:spcPct val="10000"/>
              </a:spcBef>
            </a:pPr>
            <a:r>
              <a:rPr lang="en-US" sz="1400" dirty="0"/>
              <a:t> 10 km x 10km window size</a:t>
            </a:r>
          </a:p>
          <a:p>
            <a:pPr algn="ctr">
              <a:spcBef>
                <a:spcPct val="10000"/>
              </a:spcBef>
            </a:pPr>
            <a:r>
              <a:rPr lang="en-US" sz="1400" dirty="0"/>
              <a:t>Centered at 12°S, 58°W</a:t>
            </a:r>
          </a:p>
        </p:txBody>
      </p:sp>
      <p:sp>
        <p:nvSpPr>
          <p:cNvPr id="47113" name="Text Box 8"/>
          <p:cNvSpPr txBox="1">
            <a:spLocks noChangeArrowheads="1"/>
          </p:cNvSpPr>
          <p:nvPr/>
        </p:nvSpPr>
        <p:spPr bwMode="auto">
          <a:xfrm>
            <a:off x="5997575" y="5376863"/>
            <a:ext cx="3076575" cy="641350"/>
          </a:xfrm>
          <a:prstGeom prst="rect">
            <a:avLst/>
          </a:prstGeom>
          <a:noFill/>
          <a:ln w="9525">
            <a:noFill/>
            <a:miter lim="800000"/>
            <a:headEnd/>
            <a:tailEnd/>
          </a:ln>
        </p:spPr>
        <p:txBody>
          <a:bodyPr>
            <a:spAutoFit/>
          </a:bodyPr>
          <a:lstStyle/>
          <a:p>
            <a:pPr algn="r"/>
            <a:r>
              <a:rPr lang="en-US" dirty="0"/>
              <a:t>Sources: </a:t>
            </a:r>
            <a:r>
              <a:rPr lang="en-US" dirty="0" smtClean="0"/>
              <a:t>USGS 2015;</a:t>
            </a:r>
          </a:p>
          <a:p>
            <a:pPr algn="r"/>
            <a:r>
              <a:rPr lang="en-US" dirty="0" smtClean="0"/>
              <a:t>Eva, </a:t>
            </a:r>
            <a:r>
              <a:rPr lang="en-US" dirty="0"/>
              <a:t>et </a:t>
            </a:r>
            <a:r>
              <a:rPr lang="en-US" dirty="0" smtClean="0"/>
              <a:t>al. 2012. </a:t>
            </a:r>
            <a:endParaRPr lang="en-US" dirty="0"/>
          </a:p>
        </p:txBody>
      </p:sp>
      <p:pic>
        <p:nvPicPr>
          <p:cNvPr id="9" name="Picture 14" descr="N19_E100_10x10_90-10segm"/>
          <p:cNvPicPr>
            <a:picLocks noChangeAspect="1" noChangeArrowheads="1"/>
          </p:cNvPicPr>
          <p:nvPr/>
        </p:nvPicPr>
        <p:blipFill rotWithShape="1">
          <a:blip r:embed="rId5"/>
          <a:srcRect l="72224" t="3489" r="25210" b="87212"/>
          <a:stretch/>
        </p:blipFill>
        <p:spPr bwMode="auto">
          <a:xfrm>
            <a:off x="5997575" y="1619249"/>
            <a:ext cx="317500" cy="738187"/>
          </a:xfrm>
          <a:prstGeom prst="rect">
            <a:avLst/>
          </a:prstGeom>
          <a:noFill/>
          <a:ln w="9525">
            <a:noFill/>
            <a:miter lim="800000"/>
            <a:headEnd/>
            <a:tailEnd/>
          </a:ln>
        </p:spPr>
      </p:pic>
      <p:sp>
        <p:nvSpPr>
          <p:cNvPr id="2" name="TextBox 1"/>
          <p:cNvSpPr txBox="1"/>
          <p:nvPr/>
        </p:nvSpPr>
        <p:spPr>
          <a:xfrm>
            <a:off x="6300327" y="1415742"/>
            <a:ext cx="1656223" cy="1015663"/>
          </a:xfrm>
          <a:prstGeom prst="rect">
            <a:avLst/>
          </a:prstGeom>
          <a:solidFill>
            <a:schemeClr val="bg1"/>
          </a:solidFill>
        </p:spPr>
        <p:txBody>
          <a:bodyPr wrap="none" rtlCol="0">
            <a:spAutoFit/>
          </a:bodyPr>
          <a:lstStyle/>
          <a:p>
            <a:r>
              <a:rPr lang="en-GB" sz="1200" b="1" dirty="0" smtClean="0">
                <a:solidFill>
                  <a:schemeClr val="accent6"/>
                </a:solidFill>
                <a:latin typeface="Verdana" pitchFamily="34" charset="0"/>
              </a:rPr>
              <a:t>Legend</a:t>
            </a:r>
          </a:p>
          <a:p>
            <a:r>
              <a:rPr lang="en-GB" sz="1200" dirty="0" smtClean="0">
                <a:solidFill>
                  <a:schemeClr val="accent6"/>
                </a:solidFill>
                <a:latin typeface="Verdana" pitchFamily="34" charset="0"/>
              </a:rPr>
              <a:t>Tree cover</a:t>
            </a:r>
          </a:p>
          <a:p>
            <a:r>
              <a:rPr lang="en-GB" sz="1200" dirty="0" smtClean="0">
                <a:solidFill>
                  <a:schemeClr val="accent6"/>
                </a:solidFill>
                <a:latin typeface="Verdana" pitchFamily="34" charset="0"/>
              </a:rPr>
              <a:t>Tree cover mosaic</a:t>
            </a:r>
          </a:p>
          <a:p>
            <a:r>
              <a:rPr lang="en-GB" sz="1200" dirty="0" smtClean="0">
                <a:solidFill>
                  <a:schemeClr val="accent6"/>
                </a:solidFill>
                <a:latin typeface="Verdana" pitchFamily="34" charset="0"/>
              </a:rPr>
              <a:t>Other wooded land</a:t>
            </a:r>
          </a:p>
          <a:p>
            <a:r>
              <a:rPr lang="en-GB" sz="1200" dirty="0" smtClean="0">
                <a:solidFill>
                  <a:schemeClr val="accent6"/>
                </a:solidFill>
                <a:latin typeface="Verdana" pitchFamily="34" charset="0"/>
              </a:rPr>
              <a:t>Other land cover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650" y="220743"/>
            <a:ext cx="8724899" cy="840125"/>
          </a:xfrm>
        </p:spPr>
        <p:txBody>
          <a:bodyPr/>
          <a:lstStyle/>
          <a:p>
            <a:pPr eaLnBrk="1" hangingPunct="1">
              <a:defRPr/>
            </a:pPr>
            <a:r>
              <a:rPr lang="en-US" sz="2600" dirty="0" smtClean="0"/>
              <a:t>Decision for wall-to-wall versus sample coverage</a:t>
            </a:r>
          </a:p>
        </p:txBody>
      </p:sp>
      <p:sp>
        <p:nvSpPr>
          <p:cNvPr id="49156" name="Tijdelijke aanduiding voor tekst 2"/>
          <p:cNvSpPr>
            <a:spLocks noGrp="1"/>
          </p:cNvSpPr>
          <p:nvPr>
            <p:ph type="body" sz="quarter" idx="10"/>
          </p:nvPr>
        </p:nvSpPr>
        <p:spPr>
          <a:xfrm>
            <a:off x="338138" y="1733550"/>
            <a:ext cx="8543925" cy="3800475"/>
          </a:xfrm>
        </p:spPr>
        <p:txBody>
          <a:bodyPr/>
          <a:lstStyle/>
          <a:p>
            <a:pPr eaLnBrk="1" hangingPunct="1"/>
            <a:r>
              <a:rPr lang="en-US" dirty="0" smtClean="0"/>
              <a:t>Wall-to-wall is a common approach if appropriate for national circumstances.</a:t>
            </a:r>
          </a:p>
          <a:p>
            <a:pPr eaLnBrk="1" hangingPunct="1"/>
            <a:r>
              <a:rPr lang="en-US" dirty="0" smtClean="0"/>
              <a:t>If resources are not sufficient to complete wall-to-wall coverage, sampling is more efficient for large </a:t>
            </a:r>
            <a:r>
              <a:rPr lang="en-US" dirty="0" smtClean="0"/>
              <a:t>countries and is needed to produce more accurate estimates of activity data</a:t>
            </a:r>
            <a:endParaRPr lang="en-US" dirty="0" smtClean="0"/>
          </a:p>
          <a:p>
            <a:pPr eaLnBrk="1" hangingPunct="1"/>
            <a:r>
              <a:rPr lang="en-US" dirty="0" smtClean="0"/>
              <a:t>Recommended sampling approaches are systematic sampling and stratified sampling. See </a:t>
            </a:r>
            <a:r>
              <a:rPr lang="en-US" dirty="0" smtClean="0"/>
              <a:t>next </a:t>
            </a:r>
            <a:r>
              <a:rPr lang="en-US" dirty="0" smtClean="0"/>
              <a:t>slide.</a:t>
            </a:r>
          </a:p>
          <a:p>
            <a:pPr eaLnBrk="1" hangingPunct="1"/>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791650"/>
          </a:xfrm>
        </p:spPr>
        <p:txBody>
          <a:bodyPr/>
          <a:lstStyle/>
          <a:p>
            <a:pPr eaLnBrk="1" hangingPunct="1">
              <a:defRPr/>
            </a:pPr>
            <a:r>
              <a:rPr lang="en-US" dirty="0" smtClean="0"/>
              <a:t>Background material</a:t>
            </a:r>
            <a:endParaRPr lang="en-US" dirty="0"/>
          </a:p>
        </p:txBody>
      </p:sp>
      <p:sp>
        <p:nvSpPr>
          <p:cNvPr id="19460" name="Tijdelijke aanduiding voor tekst 5"/>
          <p:cNvSpPr>
            <a:spLocks noGrp="1"/>
          </p:cNvSpPr>
          <p:nvPr>
            <p:ph type="body" sz="quarter" idx="10"/>
          </p:nvPr>
        </p:nvSpPr>
        <p:spPr>
          <a:xfrm>
            <a:off x="258763" y="1392239"/>
            <a:ext cx="8780462" cy="4360861"/>
          </a:xfrm>
        </p:spPr>
        <p:txBody>
          <a:bodyPr/>
          <a:lstStyle/>
          <a:p>
            <a:pPr eaLnBrk="1" hangingPunct="1"/>
            <a:r>
              <a:rPr lang="en-US" sz="1600" dirty="0" smtClean="0"/>
              <a:t>GOFC-GOLD. </a:t>
            </a:r>
            <a:r>
              <a:rPr lang="en-US" sz="1600" dirty="0" smtClean="0"/>
              <a:t>2015. </a:t>
            </a:r>
            <a:r>
              <a:rPr lang="en-US" sz="1600" i="1" dirty="0" smtClean="0"/>
              <a:t>Sourcebook</a:t>
            </a:r>
            <a:r>
              <a:rPr lang="en-US" sz="1600" dirty="0" smtClean="0"/>
              <a:t>. Sections 1.2, 2.1, 2.7, and 2.9. Section 3.2 for country examples.</a:t>
            </a:r>
          </a:p>
          <a:p>
            <a:pPr marL="252413" lvl="1" indent="-252413" eaLnBrk="1" hangingPunct="1">
              <a:spcBef>
                <a:spcPts val="1200"/>
              </a:spcBef>
              <a:buSzPct val="140000"/>
              <a:buFont typeface="Wingdings" pitchFamily="2" charset="2"/>
              <a:buChar char="§"/>
            </a:pPr>
            <a:r>
              <a:rPr lang="en-GB" sz="1600" dirty="0" smtClean="0"/>
              <a:t>UNFCCC. 2011. Decision 1/CP16. The Cancun Agreements. </a:t>
            </a:r>
            <a:r>
              <a:rPr lang="en-US" sz="1400" u="sng" dirty="0">
                <a:hlinkClick r:id="rId3"/>
              </a:rPr>
              <a:t>http://unfccc.int/resource/docs/2010/cop16/eng/07a01.pdf#page=2</a:t>
            </a:r>
            <a:r>
              <a:rPr lang="en-GB" sz="1400" dirty="0"/>
              <a:t> </a:t>
            </a:r>
          </a:p>
          <a:p>
            <a:pPr marL="252413" lvl="1" indent="-252413" eaLnBrk="1" hangingPunct="1">
              <a:spcBef>
                <a:spcPts val="1200"/>
              </a:spcBef>
              <a:buSzPct val="140000"/>
              <a:buFont typeface="Wingdings" pitchFamily="2" charset="2"/>
              <a:buChar char="§"/>
            </a:pPr>
            <a:r>
              <a:rPr lang="en-US" sz="1600" dirty="0" smtClean="0"/>
              <a:t>IPCC. 2003. Good Practice Guidance for Land Use, Land-Use Change, and Forestry. </a:t>
            </a:r>
            <a:endParaRPr lang="en-US" sz="1400" dirty="0" smtClean="0"/>
          </a:p>
          <a:p>
            <a:r>
              <a:rPr lang="en-US" sz="1600" dirty="0" smtClean="0"/>
              <a:t>GFOI. </a:t>
            </a:r>
            <a:r>
              <a:rPr lang="en-US" sz="1600" dirty="0" smtClean="0"/>
              <a:t>2016. </a:t>
            </a:r>
            <a:r>
              <a:rPr lang="en-US" sz="1600" dirty="0"/>
              <a:t>Integrating Remote-sensing and Ground-based Observations for Estimation of Emissions and Removals of Greenhouse Gases in Forests: Methods and Guidance from the Global Forest Observation Initiative (</a:t>
            </a:r>
            <a:r>
              <a:rPr lang="en-US" sz="1600" dirty="0" smtClean="0"/>
              <a:t>MGD). Sections 2.2.1 and 3.</a:t>
            </a:r>
            <a:endParaRPr lang="en-GB" sz="1400" dirty="0"/>
          </a:p>
          <a:p>
            <a:pPr marL="0" lvl="0" indent="0" eaLnBrk="1" hangingPunct="1">
              <a:buNone/>
            </a:pPr>
            <a:endParaRPr lang="nl-NL" sz="16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7788"/>
            <a:ext cx="8858250" cy="840125"/>
          </a:xfrm>
        </p:spPr>
        <p:txBody>
          <a:bodyPr/>
          <a:lstStyle/>
          <a:p>
            <a:pPr eaLnBrk="1" hangingPunct="1">
              <a:defRPr/>
            </a:pPr>
            <a:r>
              <a:rPr lang="en-US" sz="2400" dirty="0" smtClean="0"/>
              <a:t>Systematic </a:t>
            </a:r>
            <a:r>
              <a:rPr lang="en-US" sz="2400" dirty="0"/>
              <a:t>and stratified </a:t>
            </a:r>
            <a:r>
              <a:rPr lang="en-US" sz="2400" dirty="0" smtClean="0"/>
              <a:t>sampling</a:t>
            </a:r>
            <a:endParaRPr lang="en-US" sz="2400" dirty="0"/>
          </a:p>
        </p:txBody>
      </p:sp>
      <p:sp>
        <p:nvSpPr>
          <p:cNvPr id="4" name="Text Placeholder 3"/>
          <p:cNvSpPr>
            <a:spLocks noGrp="1"/>
          </p:cNvSpPr>
          <p:nvPr>
            <p:ph type="body" sz="quarter" idx="10"/>
          </p:nvPr>
        </p:nvSpPr>
        <p:spPr>
          <a:xfrm>
            <a:off x="195263" y="1135063"/>
            <a:ext cx="8794750" cy="4584700"/>
          </a:xfrm>
        </p:spPr>
        <p:txBody>
          <a:bodyPr/>
          <a:lstStyle/>
          <a:p>
            <a:pPr eaLnBrk="1" hangingPunct="1">
              <a:defRPr/>
            </a:pPr>
            <a:r>
              <a:rPr lang="en-US" dirty="0"/>
              <a:t>Systematic sampling obtains samples on a regular interval, e.g</a:t>
            </a:r>
            <a:r>
              <a:rPr lang="en-US" dirty="0" smtClean="0"/>
              <a:t>., </a:t>
            </a:r>
            <a:r>
              <a:rPr lang="en-US" dirty="0"/>
              <a:t>one every 10 </a:t>
            </a:r>
            <a:r>
              <a:rPr lang="en-US" dirty="0" smtClean="0"/>
              <a:t>km.</a:t>
            </a:r>
            <a:endParaRPr lang="en-US" dirty="0"/>
          </a:p>
          <a:p>
            <a:pPr eaLnBrk="1" hangingPunct="1">
              <a:defRPr/>
            </a:pPr>
            <a:r>
              <a:rPr lang="en-US" dirty="0"/>
              <a:t>S</a:t>
            </a:r>
            <a:r>
              <a:rPr lang="en-US" dirty="0" smtClean="0"/>
              <a:t>tratified samples are distributed based on proxy variables derived </a:t>
            </a:r>
            <a:r>
              <a:rPr lang="en-US" dirty="0"/>
              <a:t>from coarse resolution satellite data or by combining other geo-referenced or map </a:t>
            </a:r>
            <a:r>
              <a:rPr lang="en-US" dirty="0" smtClean="0"/>
              <a:t>information.</a:t>
            </a:r>
          </a:p>
          <a:p>
            <a:pPr eaLnBrk="1" hangingPunct="1">
              <a:defRPr/>
            </a:pPr>
            <a:endParaRPr lang="en-US" dirty="0"/>
          </a:p>
          <a:p>
            <a:pPr eaLnBrk="1" hangingPunct="1">
              <a:defRPr/>
            </a:pPr>
            <a:endParaRPr lang="en-US" dirty="0" smtClean="0"/>
          </a:p>
          <a:p>
            <a:pPr eaLnBrk="1" hangingPunct="1">
              <a:defRPr/>
            </a:pPr>
            <a:endParaRPr lang="en-US" dirty="0"/>
          </a:p>
          <a:p>
            <a:pPr eaLnBrk="1" hangingPunct="1">
              <a:defRPr/>
            </a:pPr>
            <a:endParaRPr lang="en-US" dirty="0" smtClean="0"/>
          </a:p>
          <a:p>
            <a:pPr eaLnBrk="1" hangingPunct="1">
              <a:defRPr/>
            </a:pPr>
            <a:endParaRPr lang="en-US" dirty="0"/>
          </a:p>
          <a:p>
            <a:pPr marL="0" indent="0" eaLnBrk="1" hangingPunct="1">
              <a:buFont typeface="Wingdings" pitchFamily="2" charset="2"/>
              <a:buNone/>
              <a:defRPr/>
            </a:pPr>
            <a:r>
              <a:rPr lang="en-US" sz="1800" dirty="0" smtClean="0"/>
              <a:t>      Systematic sampling design</a:t>
            </a:r>
            <a:r>
              <a:rPr lang="en-US" sz="1800" dirty="0"/>
              <a:t>	 </a:t>
            </a:r>
            <a:r>
              <a:rPr lang="en-US" sz="1800" dirty="0" smtClean="0"/>
              <a:t>       Stratified sampling design</a:t>
            </a:r>
            <a:endParaRPr lang="en-US" sz="1800" dirty="0"/>
          </a:p>
        </p:txBody>
      </p:sp>
      <p:pic>
        <p:nvPicPr>
          <p:cNvPr id="51205" name="Picture 3"/>
          <p:cNvPicPr>
            <a:picLocks noChangeAspect="1" noChangeArrowheads="1"/>
          </p:cNvPicPr>
          <p:nvPr/>
        </p:nvPicPr>
        <p:blipFill>
          <a:blip r:embed="rId3"/>
          <a:srcRect/>
          <a:stretch>
            <a:fillRect/>
          </a:stretch>
        </p:blipFill>
        <p:spPr bwMode="auto">
          <a:xfrm>
            <a:off x="1104900" y="2956445"/>
            <a:ext cx="2576513" cy="2418829"/>
          </a:xfrm>
          <a:prstGeom prst="rect">
            <a:avLst/>
          </a:prstGeom>
          <a:noFill/>
          <a:ln w="9525">
            <a:noFill/>
            <a:miter lim="800000"/>
            <a:headEnd/>
            <a:tailEnd/>
          </a:ln>
        </p:spPr>
      </p:pic>
      <p:pic>
        <p:nvPicPr>
          <p:cNvPr id="51206" name="Picture 4"/>
          <p:cNvPicPr>
            <a:picLocks noChangeAspect="1" noChangeArrowheads="1"/>
          </p:cNvPicPr>
          <p:nvPr/>
        </p:nvPicPr>
        <p:blipFill>
          <a:blip r:embed="rId4"/>
          <a:srcRect/>
          <a:stretch>
            <a:fillRect/>
          </a:stretch>
        </p:blipFill>
        <p:spPr bwMode="auto">
          <a:xfrm>
            <a:off x="5502275" y="2956445"/>
            <a:ext cx="2938156" cy="2391843"/>
          </a:xfrm>
          <a:prstGeom prst="rect">
            <a:avLst/>
          </a:prstGeom>
          <a:noFill/>
          <a:ln w="9525">
            <a:noFill/>
            <a:miter lim="800000"/>
            <a:headEnd/>
            <a:tailEnd/>
          </a:ln>
        </p:spPr>
      </p:pic>
      <p:sp>
        <p:nvSpPr>
          <p:cNvPr id="3" name="TextBox 2"/>
          <p:cNvSpPr txBox="1"/>
          <p:nvPr/>
        </p:nvSpPr>
        <p:spPr>
          <a:xfrm>
            <a:off x="5013965" y="5715001"/>
            <a:ext cx="3914775" cy="323165"/>
          </a:xfrm>
          <a:prstGeom prst="rect">
            <a:avLst/>
          </a:prstGeom>
          <a:noFill/>
        </p:spPr>
        <p:txBody>
          <a:bodyPr wrap="square" rtlCol="0">
            <a:spAutoFit/>
          </a:bodyPr>
          <a:lstStyle/>
          <a:p>
            <a:pPr>
              <a:lnSpc>
                <a:spcPts val="1800"/>
              </a:lnSpc>
            </a:pPr>
            <a:r>
              <a:rPr lang="en-US" sz="1400" dirty="0" smtClean="0"/>
              <a:t>Source: GOFC-GOLD Sourcebook 2013, box 2.1.2</a:t>
            </a:r>
            <a:r>
              <a:rPr lang="en-US" dirty="0" smtClean="0"/>
              <a:t>.</a:t>
            </a:r>
            <a:endParaRPr lang="en-GB" dirty="0" smtClean="0">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GB" dirty="0" smtClean="0"/>
              <a:t>Outline of lecture</a:t>
            </a:r>
            <a:endParaRPr lang="en-GB"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Introduction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Selection of a monitoring approach </a:t>
            </a:r>
          </a:p>
          <a:p>
            <a:pPr marL="342900" indent="-342900" eaLnBrk="1" hangingPunct="1">
              <a:lnSpc>
                <a:spcPct val="100000"/>
              </a:lnSpc>
              <a:buSzPct val="100000"/>
              <a:buFont typeface="Verdana" pitchFamily="34" charset="0"/>
              <a:buAutoNum type="arabicPeriod"/>
            </a:pPr>
            <a:r>
              <a:rPr lang="en-GB" b="1" dirty="0" smtClean="0"/>
              <a:t>Image classification and analysis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Accuracy assessment</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Limitations to using satellite data</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840125"/>
          </a:xfrm>
        </p:spPr>
        <p:txBody>
          <a:bodyPr/>
          <a:lstStyle/>
          <a:p>
            <a:pPr eaLnBrk="1" hangingPunct="1">
              <a:defRPr/>
            </a:pPr>
            <a:r>
              <a:rPr lang="en-US" sz="2800" dirty="0" smtClean="0"/>
              <a:t>Processing </a:t>
            </a:r>
            <a:r>
              <a:rPr lang="en-US" sz="2800" dirty="0"/>
              <a:t>of the satellite data</a:t>
            </a:r>
          </a:p>
        </p:txBody>
      </p:sp>
      <p:sp>
        <p:nvSpPr>
          <p:cNvPr id="53252" name="Tijdelijke aanduiding voor tekst 2"/>
          <p:cNvSpPr>
            <a:spLocks noGrp="1"/>
          </p:cNvSpPr>
          <p:nvPr>
            <p:ph type="body" sz="quarter" idx="10"/>
          </p:nvPr>
        </p:nvSpPr>
        <p:spPr>
          <a:xfrm>
            <a:off x="385763" y="1547813"/>
            <a:ext cx="8567737" cy="4440237"/>
          </a:xfrm>
        </p:spPr>
        <p:txBody>
          <a:bodyPr/>
          <a:lstStyle/>
          <a:p>
            <a:pPr eaLnBrk="1" hangingPunct="1"/>
            <a:r>
              <a:rPr lang="en-US" dirty="0" smtClean="0"/>
              <a:t>Geometric corrections: </a:t>
            </a:r>
          </a:p>
          <a:p>
            <a:pPr lvl="1" eaLnBrk="1" hangingPunct="1">
              <a:buFont typeface="Arial" charset="0"/>
              <a:buChar char="•"/>
            </a:pPr>
            <a:r>
              <a:rPr lang="en-US" dirty="0" smtClean="0"/>
              <a:t>Location error should be &lt; 1 pixel; baseline datasets (e.g.; GLS) can be used as alterative to GCPs or image-to-image registration</a:t>
            </a:r>
          </a:p>
          <a:p>
            <a:pPr eaLnBrk="1" hangingPunct="1"/>
            <a:r>
              <a:rPr lang="en-US" dirty="0" smtClean="0"/>
              <a:t>Cloud and cloud shadow masking:</a:t>
            </a:r>
          </a:p>
          <a:p>
            <a:pPr lvl="1" eaLnBrk="1" hangingPunct="1">
              <a:buFont typeface="Arial" charset="0"/>
              <a:buChar char="•"/>
            </a:pPr>
            <a:r>
              <a:rPr lang="en-US" dirty="0" smtClean="0"/>
              <a:t>Automated or visual methods to ensure meaningfulness of image interpretation</a:t>
            </a:r>
          </a:p>
          <a:p>
            <a:pPr eaLnBrk="1" hangingPunct="1"/>
            <a:r>
              <a:rPr lang="en-US" dirty="0" smtClean="0"/>
              <a:t>Radiometric corrections: </a:t>
            </a:r>
          </a:p>
          <a:p>
            <a:pPr lvl="1" eaLnBrk="1" hangingPunct="1">
              <a:buFont typeface="Arial" charset="0"/>
              <a:buChar char="•"/>
            </a:pPr>
            <a:r>
              <a:rPr lang="en-US" dirty="0" smtClean="0"/>
              <a:t>Depend on the used image interpretation method, not needed for visual single scene interpretation but crucial for automated multitemporal analysis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43209" y="133710"/>
            <a:ext cx="8621391" cy="828316"/>
          </a:xfrm>
        </p:spPr>
        <p:txBody>
          <a:bodyPr/>
          <a:lstStyle/>
          <a:p>
            <a:pPr eaLnBrk="1" hangingPunct="1">
              <a:lnSpc>
                <a:spcPts val="3000"/>
              </a:lnSpc>
              <a:defRPr/>
            </a:pPr>
            <a:r>
              <a:rPr lang="en-US" sz="2000" dirty="0" smtClean="0"/>
              <a:t>Geometric correction: example of the use of GLS dataset for image-to-image co-registration</a:t>
            </a:r>
          </a:p>
        </p:txBody>
      </p:sp>
      <p:pic>
        <p:nvPicPr>
          <p:cNvPr id="55300" name="Picture 4" descr="figure3__sample_units_on_landsat_scene"/>
          <p:cNvPicPr>
            <a:picLocks noChangeAspect="1" noChangeArrowheads="1"/>
          </p:cNvPicPr>
          <p:nvPr/>
        </p:nvPicPr>
        <p:blipFill>
          <a:blip r:embed="rId3"/>
          <a:srcRect/>
          <a:stretch>
            <a:fillRect/>
          </a:stretch>
        </p:blipFill>
        <p:spPr bwMode="auto">
          <a:xfrm>
            <a:off x="225425" y="1177925"/>
            <a:ext cx="4149725" cy="4445000"/>
          </a:xfrm>
          <a:prstGeom prst="rect">
            <a:avLst/>
          </a:prstGeom>
          <a:noFill/>
          <a:ln w="9525">
            <a:noFill/>
            <a:miter lim="800000"/>
            <a:headEnd/>
            <a:tailEnd/>
          </a:ln>
        </p:spPr>
      </p:pic>
      <p:sp>
        <p:nvSpPr>
          <p:cNvPr id="55301" name="Text Box 5"/>
          <p:cNvSpPr txBox="1">
            <a:spLocks noChangeArrowheads="1"/>
          </p:cNvSpPr>
          <p:nvPr/>
        </p:nvSpPr>
        <p:spPr bwMode="auto">
          <a:xfrm>
            <a:off x="1441450" y="5295900"/>
            <a:ext cx="2006600" cy="307975"/>
          </a:xfrm>
          <a:prstGeom prst="rect">
            <a:avLst/>
          </a:prstGeom>
          <a:noFill/>
          <a:ln w="9525">
            <a:noFill/>
            <a:miter lim="800000"/>
            <a:headEnd/>
            <a:tailEnd/>
          </a:ln>
        </p:spPr>
        <p:txBody>
          <a:bodyPr>
            <a:spAutoFit/>
          </a:bodyPr>
          <a:lstStyle/>
          <a:p>
            <a:pPr eaLnBrk="0" hangingPunct="0">
              <a:spcBef>
                <a:spcPct val="50000"/>
              </a:spcBef>
            </a:pPr>
            <a:r>
              <a:rPr lang="en-US" sz="1400" dirty="0">
                <a:solidFill>
                  <a:schemeClr val="bg2"/>
                </a:solidFill>
                <a:latin typeface="Verdana" pitchFamily="34" charset="0"/>
                <a:ea typeface="ＭＳ Ｐゴシック" pitchFamily="34" charset="-128"/>
              </a:rPr>
              <a:t>Landsat Scene</a:t>
            </a:r>
          </a:p>
        </p:txBody>
      </p:sp>
      <p:sp>
        <p:nvSpPr>
          <p:cNvPr id="55302" name="Text Box 6"/>
          <p:cNvSpPr txBox="1">
            <a:spLocks noChangeArrowheads="1"/>
          </p:cNvSpPr>
          <p:nvPr/>
        </p:nvSpPr>
        <p:spPr bwMode="auto">
          <a:xfrm>
            <a:off x="4144963" y="5280025"/>
            <a:ext cx="4719637"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ea typeface="ＭＳ Ｐゴシック" pitchFamily="34" charset="-128"/>
              </a:rPr>
              <a:t>Centered at 25°S, </a:t>
            </a:r>
            <a:r>
              <a:rPr lang="en-US" sz="1400" dirty="0" smtClean="0">
                <a:solidFill>
                  <a:schemeClr val="bg2"/>
                </a:solidFill>
                <a:latin typeface="Verdana" pitchFamily="34" charset="0"/>
                <a:ea typeface="ＭＳ Ｐゴシック" pitchFamily="34" charset="-128"/>
              </a:rPr>
              <a:t>48°W: </a:t>
            </a:r>
            <a:r>
              <a:rPr lang="en-US" sz="1400" dirty="0">
                <a:solidFill>
                  <a:schemeClr val="bg2"/>
                </a:solidFill>
                <a:latin typeface="Verdana" pitchFamily="34" charset="0"/>
                <a:ea typeface="ＭＳ Ｐゴシック" pitchFamily="34" charset="-128"/>
              </a:rPr>
              <a:t>Cananéia, </a:t>
            </a:r>
            <a:r>
              <a:rPr lang="en-US" sz="1400" dirty="0" smtClean="0">
                <a:solidFill>
                  <a:schemeClr val="bg2"/>
                </a:solidFill>
                <a:latin typeface="Verdana" pitchFamily="34" charset="0"/>
                <a:ea typeface="ＭＳ Ｐゴシック" pitchFamily="34" charset="-128"/>
              </a:rPr>
              <a:t>Brazil</a:t>
            </a:r>
            <a:endParaRPr lang="en-US" sz="1400" dirty="0">
              <a:solidFill>
                <a:schemeClr val="bg2"/>
              </a:solidFill>
              <a:latin typeface="Verdana" pitchFamily="34" charset="0"/>
              <a:ea typeface="ＭＳ Ｐゴシック" pitchFamily="34" charset="-128"/>
            </a:endParaRPr>
          </a:p>
        </p:txBody>
      </p:sp>
      <p:pic>
        <p:nvPicPr>
          <p:cNvPr id="55303" name="Picture 8" descr="S25_W048_a"/>
          <p:cNvPicPr>
            <a:picLocks noChangeAspect="1" noChangeArrowheads="1"/>
          </p:cNvPicPr>
          <p:nvPr/>
        </p:nvPicPr>
        <p:blipFill>
          <a:blip r:embed="rId4"/>
          <a:srcRect/>
          <a:stretch>
            <a:fillRect/>
          </a:stretch>
        </p:blipFill>
        <p:spPr bwMode="auto">
          <a:xfrm>
            <a:off x="4586288" y="1123950"/>
            <a:ext cx="2784475" cy="3011488"/>
          </a:xfrm>
          <a:prstGeom prst="rect">
            <a:avLst/>
          </a:prstGeom>
          <a:noFill/>
          <a:ln w="9525">
            <a:solidFill>
              <a:schemeClr val="tx1"/>
            </a:solidFill>
            <a:miter lim="800000"/>
            <a:headEnd/>
            <a:tailEnd/>
          </a:ln>
        </p:spPr>
      </p:pic>
      <p:sp>
        <p:nvSpPr>
          <p:cNvPr id="55304" name="Text Box 9"/>
          <p:cNvSpPr txBox="1">
            <a:spLocks noChangeArrowheads="1"/>
          </p:cNvSpPr>
          <p:nvPr/>
        </p:nvSpPr>
        <p:spPr bwMode="auto">
          <a:xfrm>
            <a:off x="7259638" y="1077913"/>
            <a:ext cx="1417637"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ea typeface="ＭＳ Ｐゴシック" pitchFamily="34" charset="-128"/>
              </a:rPr>
              <a:t>09.09.1990</a:t>
            </a:r>
          </a:p>
        </p:txBody>
      </p:sp>
      <p:sp>
        <p:nvSpPr>
          <p:cNvPr id="55305" name="Line 10"/>
          <p:cNvSpPr>
            <a:spLocks noChangeShapeType="1"/>
          </p:cNvSpPr>
          <p:nvPr/>
        </p:nvSpPr>
        <p:spPr bwMode="auto">
          <a:xfrm flipV="1">
            <a:off x="2968625" y="1428750"/>
            <a:ext cx="1477963" cy="2667000"/>
          </a:xfrm>
          <a:prstGeom prst="line">
            <a:avLst/>
          </a:prstGeom>
          <a:noFill/>
          <a:ln w="25400">
            <a:solidFill>
              <a:schemeClr val="tx1"/>
            </a:solidFill>
            <a:round/>
            <a:headEnd/>
            <a:tailEnd/>
          </a:ln>
        </p:spPr>
        <p:txBody>
          <a:bodyPr wrap="none"/>
          <a:lstStyle/>
          <a:p>
            <a:endParaRPr lang="en-US" dirty="0"/>
          </a:p>
        </p:txBody>
      </p:sp>
      <p:sp>
        <p:nvSpPr>
          <p:cNvPr id="55306" name="Line 11"/>
          <p:cNvSpPr>
            <a:spLocks noChangeShapeType="1"/>
          </p:cNvSpPr>
          <p:nvPr/>
        </p:nvSpPr>
        <p:spPr bwMode="auto">
          <a:xfrm>
            <a:off x="2968625" y="4552950"/>
            <a:ext cx="1617663" cy="304800"/>
          </a:xfrm>
          <a:prstGeom prst="line">
            <a:avLst/>
          </a:prstGeom>
          <a:noFill/>
          <a:ln w="25400">
            <a:solidFill>
              <a:schemeClr val="tx1"/>
            </a:solidFill>
            <a:round/>
            <a:headEnd/>
            <a:tailEnd/>
          </a:ln>
        </p:spPr>
        <p:txBody>
          <a:bodyPr wrap="none"/>
          <a:lstStyle/>
          <a:p>
            <a:endParaRPr lang="en-US" dirty="0"/>
          </a:p>
        </p:txBody>
      </p:sp>
      <p:pic>
        <p:nvPicPr>
          <p:cNvPr id="55307" name="Picture 13" descr="S25_W048_b"/>
          <p:cNvPicPr>
            <a:picLocks noChangeAspect="1" noChangeArrowheads="1"/>
          </p:cNvPicPr>
          <p:nvPr/>
        </p:nvPicPr>
        <p:blipFill>
          <a:blip r:embed="rId5"/>
          <a:srcRect/>
          <a:stretch>
            <a:fillRect/>
          </a:stretch>
        </p:blipFill>
        <p:spPr bwMode="auto">
          <a:xfrm>
            <a:off x="4862513" y="1625600"/>
            <a:ext cx="2784475" cy="3003550"/>
          </a:xfrm>
          <a:prstGeom prst="rect">
            <a:avLst/>
          </a:prstGeom>
          <a:noFill/>
          <a:ln w="9525">
            <a:solidFill>
              <a:schemeClr val="tx1"/>
            </a:solidFill>
            <a:miter lim="800000"/>
            <a:headEnd/>
            <a:tailEnd/>
          </a:ln>
        </p:spPr>
      </p:pic>
      <p:sp>
        <p:nvSpPr>
          <p:cNvPr id="55308" name="Text Box 14"/>
          <p:cNvSpPr txBox="1">
            <a:spLocks noChangeArrowheads="1"/>
          </p:cNvSpPr>
          <p:nvPr/>
        </p:nvSpPr>
        <p:spPr bwMode="auto">
          <a:xfrm>
            <a:off x="7534275" y="1657350"/>
            <a:ext cx="1303338"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ea typeface="ＭＳ Ｐゴシック" pitchFamily="34" charset="-128"/>
              </a:rPr>
              <a:t>26.09.1999</a:t>
            </a:r>
          </a:p>
        </p:txBody>
      </p:sp>
      <p:pic>
        <p:nvPicPr>
          <p:cNvPr id="55309" name="Picture 16" descr="S25_W048_d"/>
          <p:cNvPicPr>
            <a:picLocks noChangeAspect="1" noChangeArrowheads="1"/>
          </p:cNvPicPr>
          <p:nvPr/>
        </p:nvPicPr>
        <p:blipFill>
          <a:blip r:embed="rId6"/>
          <a:srcRect/>
          <a:stretch>
            <a:fillRect/>
          </a:stretch>
        </p:blipFill>
        <p:spPr bwMode="auto">
          <a:xfrm>
            <a:off x="5164138" y="2266950"/>
            <a:ext cx="2776537" cy="3019425"/>
          </a:xfrm>
          <a:prstGeom prst="rect">
            <a:avLst/>
          </a:prstGeom>
          <a:noFill/>
          <a:ln w="9525">
            <a:solidFill>
              <a:schemeClr val="tx1"/>
            </a:solidFill>
            <a:miter lim="800000"/>
            <a:headEnd/>
            <a:tailEnd/>
          </a:ln>
        </p:spPr>
      </p:pic>
      <p:sp>
        <p:nvSpPr>
          <p:cNvPr id="55310" name="Text Box 17"/>
          <p:cNvSpPr txBox="1">
            <a:spLocks noChangeArrowheads="1"/>
          </p:cNvSpPr>
          <p:nvPr/>
        </p:nvSpPr>
        <p:spPr bwMode="auto">
          <a:xfrm>
            <a:off x="7891463" y="2282825"/>
            <a:ext cx="1252537"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ea typeface="ＭＳ Ｐゴシック" pitchFamily="34" charset="-128"/>
              </a:rPr>
              <a:t>04.02.2010</a:t>
            </a:r>
          </a:p>
        </p:txBody>
      </p:sp>
      <p:sp>
        <p:nvSpPr>
          <p:cNvPr id="55311" name="Rectangle 2"/>
          <p:cNvSpPr>
            <a:spLocks noChangeArrowheads="1"/>
          </p:cNvSpPr>
          <p:nvPr/>
        </p:nvSpPr>
        <p:spPr bwMode="auto">
          <a:xfrm>
            <a:off x="5076825" y="5660431"/>
            <a:ext cx="3787775" cy="369887"/>
          </a:xfrm>
          <a:prstGeom prst="rect">
            <a:avLst/>
          </a:prstGeom>
          <a:noFill/>
          <a:ln w="9525">
            <a:noFill/>
            <a:miter lim="800000"/>
            <a:headEnd/>
            <a:tailEnd/>
          </a:ln>
        </p:spPr>
        <p:txBody>
          <a:bodyPr wrap="square">
            <a:spAutoFit/>
          </a:bodyPr>
          <a:lstStyle/>
          <a:p>
            <a:r>
              <a:rPr lang="en-US" dirty="0" smtClean="0"/>
              <a:t>Source: USGS 2015, </a:t>
            </a:r>
            <a:r>
              <a:rPr lang="en-US" dirty="0"/>
              <a:t>GLS </a:t>
            </a:r>
            <a:r>
              <a:rPr lang="en-US" dirty="0" smtClean="0"/>
              <a:t>dataset.</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43209" y="86087"/>
            <a:ext cx="8621391" cy="868001"/>
          </a:xfrm>
        </p:spPr>
        <p:txBody>
          <a:bodyPr/>
          <a:lstStyle/>
          <a:p>
            <a:pPr eaLnBrk="1" hangingPunct="1">
              <a:lnSpc>
                <a:spcPts val="3000"/>
              </a:lnSpc>
              <a:defRPr/>
            </a:pPr>
            <a:r>
              <a:rPr lang="en-US" sz="2000" dirty="0" smtClean="0"/>
              <a:t>Radiometric and atmospheric correction: Example of the EC Joint Research Centre automated preprocessing chain</a:t>
            </a:r>
          </a:p>
        </p:txBody>
      </p:sp>
      <p:sp>
        <p:nvSpPr>
          <p:cNvPr id="57348" name="Text Box 2"/>
          <p:cNvSpPr txBox="1">
            <a:spLocks noChangeArrowheads="1"/>
          </p:cNvSpPr>
          <p:nvPr/>
        </p:nvSpPr>
        <p:spPr bwMode="auto">
          <a:xfrm>
            <a:off x="3717925" y="954088"/>
            <a:ext cx="1354138"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ea typeface="ＭＳ Ｐゴシック" pitchFamily="34" charset="-128"/>
              </a:rPr>
              <a:t>Forest </a:t>
            </a:r>
            <a:r>
              <a:rPr lang="en-US" altLang="en-US" sz="1200" b="1" dirty="0" smtClean="0">
                <a:latin typeface="Arial" charset="0"/>
                <a:ea typeface="ＭＳ Ｐゴシック" pitchFamily="34" charset="-128"/>
              </a:rPr>
              <a:t>mask</a:t>
            </a:r>
            <a:endParaRPr lang="en-US" altLang="en-US" sz="1200" b="1" dirty="0">
              <a:latin typeface="Arial" charset="0"/>
              <a:ea typeface="ＭＳ Ｐゴシック" pitchFamily="34" charset="-128"/>
            </a:endParaRPr>
          </a:p>
        </p:txBody>
      </p:sp>
      <p:sp>
        <p:nvSpPr>
          <p:cNvPr id="57349" name="Text Box 3"/>
          <p:cNvSpPr txBox="1">
            <a:spLocks noChangeArrowheads="1"/>
          </p:cNvSpPr>
          <p:nvPr/>
        </p:nvSpPr>
        <p:spPr bwMode="auto">
          <a:xfrm>
            <a:off x="5311775" y="954088"/>
            <a:ext cx="1257300"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ea typeface="ＭＳ Ｐゴシック" pitchFamily="34" charset="-128"/>
              </a:rPr>
              <a:t>Normalized</a:t>
            </a:r>
          </a:p>
        </p:txBody>
      </p:sp>
      <p:pic>
        <p:nvPicPr>
          <p:cNvPr id="57350" name="Picture 6"/>
          <p:cNvPicPr>
            <a:picLocks noChangeAspect="1" noChangeArrowheads="1"/>
          </p:cNvPicPr>
          <p:nvPr/>
        </p:nvPicPr>
        <p:blipFill>
          <a:blip r:embed="rId3"/>
          <a:srcRect/>
          <a:stretch>
            <a:fillRect/>
          </a:stretch>
        </p:blipFill>
        <p:spPr bwMode="auto">
          <a:xfrm>
            <a:off x="6743700" y="2487613"/>
            <a:ext cx="1828800" cy="1814512"/>
          </a:xfrm>
          <a:prstGeom prst="rect">
            <a:avLst/>
          </a:prstGeom>
          <a:noFill/>
          <a:ln w="9525">
            <a:noFill/>
            <a:miter lim="800000"/>
            <a:headEnd/>
            <a:tailEnd/>
          </a:ln>
        </p:spPr>
      </p:pic>
      <p:pic>
        <p:nvPicPr>
          <p:cNvPr id="57351" name="Picture 7"/>
          <p:cNvPicPr>
            <a:picLocks noChangeAspect="1" noChangeArrowheads="1"/>
          </p:cNvPicPr>
          <p:nvPr/>
        </p:nvPicPr>
        <p:blipFill>
          <a:blip r:embed="rId4"/>
          <a:srcRect/>
          <a:stretch>
            <a:fillRect/>
          </a:stretch>
        </p:blipFill>
        <p:spPr bwMode="auto">
          <a:xfrm>
            <a:off x="3717925" y="1228725"/>
            <a:ext cx="1311275" cy="1249363"/>
          </a:xfrm>
          <a:prstGeom prst="rect">
            <a:avLst/>
          </a:prstGeom>
          <a:noFill/>
          <a:ln w="9525">
            <a:noFill/>
            <a:miter lim="800000"/>
            <a:headEnd/>
            <a:tailEnd/>
          </a:ln>
        </p:spPr>
      </p:pic>
      <p:pic>
        <p:nvPicPr>
          <p:cNvPr id="57352" name="Picture 8"/>
          <p:cNvPicPr>
            <a:picLocks noChangeAspect="1" noChangeArrowheads="1"/>
          </p:cNvPicPr>
          <p:nvPr/>
        </p:nvPicPr>
        <p:blipFill>
          <a:blip r:embed="rId5"/>
          <a:srcRect/>
          <a:stretch>
            <a:fillRect/>
          </a:stretch>
        </p:blipFill>
        <p:spPr bwMode="auto">
          <a:xfrm>
            <a:off x="469900" y="1228725"/>
            <a:ext cx="1354138" cy="1250950"/>
          </a:xfrm>
          <a:prstGeom prst="rect">
            <a:avLst/>
          </a:prstGeom>
          <a:noFill/>
          <a:ln w="9525">
            <a:noFill/>
            <a:miter lim="800000"/>
            <a:headEnd/>
            <a:tailEnd/>
          </a:ln>
        </p:spPr>
      </p:pic>
      <p:pic>
        <p:nvPicPr>
          <p:cNvPr id="57353" name="Picture 9"/>
          <p:cNvPicPr>
            <a:picLocks noChangeAspect="1" noChangeArrowheads="1"/>
          </p:cNvPicPr>
          <p:nvPr/>
        </p:nvPicPr>
        <p:blipFill>
          <a:blip r:embed="rId6"/>
          <a:srcRect/>
          <a:stretch>
            <a:fillRect/>
          </a:stretch>
        </p:blipFill>
        <p:spPr bwMode="auto">
          <a:xfrm>
            <a:off x="2111375" y="1228725"/>
            <a:ext cx="1320800" cy="1250950"/>
          </a:xfrm>
          <a:prstGeom prst="rect">
            <a:avLst/>
          </a:prstGeom>
          <a:noFill/>
          <a:ln w="9525">
            <a:noFill/>
            <a:miter lim="800000"/>
            <a:headEnd/>
            <a:tailEnd/>
          </a:ln>
        </p:spPr>
      </p:pic>
      <p:pic>
        <p:nvPicPr>
          <p:cNvPr id="57354" name="Picture 10"/>
          <p:cNvPicPr>
            <a:picLocks noChangeAspect="1" noChangeArrowheads="1"/>
          </p:cNvPicPr>
          <p:nvPr/>
        </p:nvPicPr>
        <p:blipFill>
          <a:blip r:embed="rId7"/>
          <a:srcRect/>
          <a:stretch>
            <a:fillRect/>
          </a:stretch>
        </p:blipFill>
        <p:spPr bwMode="auto">
          <a:xfrm>
            <a:off x="5311775" y="1228725"/>
            <a:ext cx="1309688" cy="1239838"/>
          </a:xfrm>
          <a:prstGeom prst="rect">
            <a:avLst/>
          </a:prstGeom>
          <a:noFill/>
          <a:ln w="9525">
            <a:noFill/>
            <a:miter lim="800000"/>
            <a:headEnd/>
            <a:tailEnd/>
          </a:ln>
        </p:spPr>
      </p:pic>
      <p:pic>
        <p:nvPicPr>
          <p:cNvPr id="57355" name="Picture 11"/>
          <p:cNvPicPr>
            <a:picLocks noChangeAspect="1" noChangeArrowheads="1"/>
          </p:cNvPicPr>
          <p:nvPr/>
        </p:nvPicPr>
        <p:blipFill>
          <a:blip r:embed="rId8"/>
          <a:srcRect/>
          <a:stretch>
            <a:fillRect/>
          </a:stretch>
        </p:blipFill>
        <p:spPr bwMode="auto">
          <a:xfrm>
            <a:off x="469900" y="4354513"/>
            <a:ext cx="1330325" cy="1319212"/>
          </a:xfrm>
          <a:prstGeom prst="rect">
            <a:avLst/>
          </a:prstGeom>
          <a:noFill/>
          <a:ln w="9525">
            <a:noFill/>
            <a:miter lim="800000"/>
            <a:headEnd/>
            <a:tailEnd/>
          </a:ln>
        </p:spPr>
      </p:pic>
      <p:pic>
        <p:nvPicPr>
          <p:cNvPr id="57356" name="Picture 12"/>
          <p:cNvPicPr>
            <a:picLocks noChangeAspect="1" noChangeArrowheads="1"/>
          </p:cNvPicPr>
          <p:nvPr/>
        </p:nvPicPr>
        <p:blipFill>
          <a:blip r:embed="rId9"/>
          <a:srcRect/>
          <a:stretch>
            <a:fillRect/>
          </a:stretch>
        </p:blipFill>
        <p:spPr bwMode="auto">
          <a:xfrm>
            <a:off x="3705225" y="4346575"/>
            <a:ext cx="1322388" cy="1312863"/>
          </a:xfrm>
          <a:prstGeom prst="rect">
            <a:avLst/>
          </a:prstGeom>
          <a:noFill/>
          <a:ln w="9525">
            <a:noFill/>
            <a:miter lim="800000"/>
            <a:headEnd/>
            <a:tailEnd/>
          </a:ln>
        </p:spPr>
      </p:pic>
      <p:pic>
        <p:nvPicPr>
          <p:cNvPr id="57357" name="Picture 13"/>
          <p:cNvPicPr>
            <a:picLocks noChangeAspect="1" noChangeArrowheads="1"/>
          </p:cNvPicPr>
          <p:nvPr/>
        </p:nvPicPr>
        <p:blipFill>
          <a:blip r:embed="rId10"/>
          <a:srcRect/>
          <a:stretch>
            <a:fillRect/>
          </a:stretch>
        </p:blipFill>
        <p:spPr bwMode="auto">
          <a:xfrm>
            <a:off x="5305425" y="4354513"/>
            <a:ext cx="1316038" cy="1301750"/>
          </a:xfrm>
          <a:prstGeom prst="rect">
            <a:avLst/>
          </a:prstGeom>
          <a:noFill/>
          <a:ln w="9525">
            <a:noFill/>
            <a:miter lim="800000"/>
            <a:headEnd/>
            <a:tailEnd/>
          </a:ln>
        </p:spPr>
      </p:pic>
      <p:sp>
        <p:nvSpPr>
          <p:cNvPr id="28" name="AutoShape 17"/>
          <p:cNvSpPr>
            <a:spLocks noChangeArrowheads="1"/>
          </p:cNvSpPr>
          <p:nvPr/>
        </p:nvSpPr>
        <p:spPr bwMode="auto">
          <a:xfrm rot="19274435">
            <a:off x="6259513" y="2473325"/>
            <a:ext cx="304800" cy="652463"/>
          </a:xfrm>
          <a:prstGeom prst="downArrow">
            <a:avLst>
              <a:gd name="adj1" fmla="val 31480"/>
              <a:gd name="adj2" fmla="val 57204"/>
            </a:avLst>
          </a:prstGeom>
          <a:solidFill>
            <a:schemeClr val="accent6"/>
          </a:solidFill>
          <a:ln w="9525">
            <a:solidFill>
              <a:schemeClr val="tx1"/>
            </a:solidFill>
            <a:miter lim="800000"/>
            <a:headEnd/>
            <a:tailEnd/>
          </a:ln>
        </p:spPr>
        <p:txBody>
          <a:bodyPr vert="eaVert" wrap="none" anchor="ctr"/>
          <a:lstStyle/>
          <a:p>
            <a:pPr>
              <a:defRPr/>
            </a:pPr>
            <a:endParaRPr lang="en-US" dirty="0"/>
          </a:p>
        </p:txBody>
      </p:sp>
      <p:sp>
        <p:nvSpPr>
          <p:cNvPr id="57359" name="Text Box 22"/>
          <p:cNvSpPr txBox="1">
            <a:spLocks noChangeArrowheads="1"/>
          </p:cNvSpPr>
          <p:nvPr/>
        </p:nvSpPr>
        <p:spPr bwMode="auto">
          <a:xfrm>
            <a:off x="6980238" y="4324350"/>
            <a:ext cx="1355725" cy="646113"/>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ea typeface="ＭＳ Ｐゴシック" pitchFamily="34" charset="-128"/>
              </a:rPr>
              <a:t>Segmentation and </a:t>
            </a:r>
            <a:r>
              <a:rPr lang="en-US" altLang="en-US" sz="1200" b="1" dirty="0" smtClean="0">
                <a:latin typeface="Arial" charset="0"/>
                <a:ea typeface="ＭＳ Ｐゴシック" pitchFamily="34" charset="-128"/>
              </a:rPr>
              <a:t>classification</a:t>
            </a:r>
            <a:endParaRPr lang="en-US" altLang="en-US" sz="1200" b="1" dirty="0">
              <a:latin typeface="Arial" charset="0"/>
              <a:ea typeface="ＭＳ Ｐゴシック" pitchFamily="34" charset="-128"/>
            </a:endParaRPr>
          </a:p>
        </p:txBody>
      </p:sp>
      <p:sp>
        <p:nvSpPr>
          <p:cNvPr id="57360" name="Text Box 23"/>
          <p:cNvSpPr txBox="1">
            <a:spLocks noChangeArrowheads="1"/>
          </p:cNvSpPr>
          <p:nvPr/>
        </p:nvSpPr>
        <p:spPr bwMode="auto">
          <a:xfrm>
            <a:off x="2105025" y="954088"/>
            <a:ext cx="1344613"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ea typeface="ＭＳ Ｐゴシック" pitchFamily="34" charset="-128"/>
              </a:rPr>
              <a:t>De-hazed</a:t>
            </a:r>
          </a:p>
        </p:txBody>
      </p:sp>
      <p:sp>
        <p:nvSpPr>
          <p:cNvPr id="57361" name="Text Box 24"/>
          <p:cNvSpPr txBox="1">
            <a:spLocks noChangeArrowheads="1"/>
          </p:cNvSpPr>
          <p:nvPr/>
        </p:nvSpPr>
        <p:spPr bwMode="auto">
          <a:xfrm>
            <a:off x="446088" y="954088"/>
            <a:ext cx="1373187"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ea typeface="ＭＳ Ｐゴシック" pitchFamily="34" charset="-128"/>
              </a:rPr>
              <a:t> Calibrated ETM</a:t>
            </a:r>
          </a:p>
        </p:txBody>
      </p:sp>
      <p:sp>
        <p:nvSpPr>
          <p:cNvPr id="57362" name="Rectangle 25"/>
          <p:cNvSpPr>
            <a:spLocks noChangeArrowheads="1"/>
          </p:cNvSpPr>
          <p:nvPr/>
        </p:nvSpPr>
        <p:spPr bwMode="auto">
          <a:xfrm>
            <a:off x="1782763" y="2990850"/>
            <a:ext cx="3289300" cy="771525"/>
          </a:xfrm>
          <a:prstGeom prst="rect">
            <a:avLst/>
          </a:prstGeom>
          <a:noFill/>
          <a:ln w="9525">
            <a:noFill/>
            <a:miter lim="800000"/>
            <a:headEnd/>
            <a:tailEnd/>
          </a:ln>
        </p:spPr>
        <p:txBody>
          <a:bodyPr lIns="91589" tIns="45044" rIns="91589" bIns="45044" anchor="ctr"/>
          <a:lstStyle/>
          <a:p>
            <a:pPr algn="ctr">
              <a:spcBef>
                <a:spcPct val="25000"/>
              </a:spcBef>
            </a:pPr>
            <a:r>
              <a:rPr lang="en-US" altLang="en-US" dirty="0">
                <a:solidFill>
                  <a:schemeClr val="bg2"/>
                </a:solidFill>
                <a:latin typeface="Verdana" pitchFamily="34" charset="0"/>
                <a:ea typeface="ＭＳ Ｐゴシック" pitchFamily="34" charset="-128"/>
              </a:rPr>
              <a:t>Automated p</a:t>
            </a:r>
            <a:r>
              <a:rPr lang="en-US" altLang="en-US" dirty="0" smtClean="0">
                <a:solidFill>
                  <a:schemeClr val="bg2"/>
                </a:solidFill>
                <a:latin typeface="Verdana" pitchFamily="34" charset="0"/>
                <a:ea typeface="ＭＳ Ｐゴシック" pitchFamily="34" charset="-128"/>
              </a:rPr>
              <a:t>reprocessing </a:t>
            </a:r>
            <a:endParaRPr lang="en-US" altLang="en-US" dirty="0">
              <a:solidFill>
                <a:schemeClr val="bg2"/>
              </a:solidFill>
              <a:latin typeface="Verdana" pitchFamily="34" charset="0"/>
              <a:ea typeface="ＭＳ Ｐゴシック" pitchFamily="34" charset="-128"/>
            </a:endParaRPr>
          </a:p>
          <a:p>
            <a:pPr algn="ctr">
              <a:spcBef>
                <a:spcPct val="25000"/>
              </a:spcBef>
            </a:pPr>
            <a:r>
              <a:rPr lang="en-US" altLang="en-US" dirty="0">
                <a:solidFill>
                  <a:schemeClr val="bg2"/>
                </a:solidFill>
                <a:latin typeface="Verdana" pitchFamily="34" charset="0"/>
                <a:ea typeface="ＭＳ Ｐゴシック" pitchFamily="34" charset="-128"/>
              </a:rPr>
              <a:t>c</a:t>
            </a:r>
            <a:r>
              <a:rPr lang="en-US" altLang="en-US" dirty="0" smtClean="0">
                <a:solidFill>
                  <a:schemeClr val="bg2"/>
                </a:solidFill>
                <a:latin typeface="Verdana" pitchFamily="34" charset="0"/>
                <a:ea typeface="ＭＳ Ｐゴシック" pitchFamily="34" charset="-128"/>
              </a:rPr>
              <a:t>hain</a:t>
            </a:r>
            <a:endParaRPr lang="en-US" altLang="en-US" dirty="0">
              <a:solidFill>
                <a:schemeClr val="bg2"/>
              </a:solidFill>
              <a:latin typeface="Verdana" pitchFamily="34" charset="0"/>
              <a:ea typeface="ＭＳ Ｐゴシック" pitchFamily="34" charset="-128"/>
            </a:endParaRPr>
          </a:p>
        </p:txBody>
      </p:sp>
      <p:sp>
        <p:nvSpPr>
          <p:cNvPr id="57363" name="TextBox 26"/>
          <p:cNvSpPr txBox="1">
            <a:spLocks noChangeArrowheads="1"/>
          </p:cNvSpPr>
          <p:nvPr/>
        </p:nvSpPr>
        <p:spPr bwMode="auto">
          <a:xfrm>
            <a:off x="352425" y="2457450"/>
            <a:ext cx="5676900" cy="384175"/>
          </a:xfrm>
          <a:prstGeom prst="rect">
            <a:avLst/>
          </a:prstGeom>
          <a:noFill/>
          <a:ln w="9525">
            <a:noFill/>
            <a:miter lim="800000"/>
            <a:headEnd/>
            <a:tailEnd/>
          </a:ln>
        </p:spPr>
        <p:txBody>
          <a:bodyPr>
            <a:spAutoFit/>
          </a:bodyPr>
          <a:lstStyle/>
          <a:p>
            <a:r>
              <a:rPr lang="en-US" altLang="en-US" sz="1900" b="1" dirty="0">
                <a:solidFill>
                  <a:schemeClr val="bg2"/>
                </a:solidFill>
                <a:latin typeface="Arial" charset="0"/>
                <a:ea typeface="ＭＳ Ｐゴシック" pitchFamily="34" charset="-128"/>
              </a:rPr>
              <a:t> Year 2000 data &gt;&gt;&gt;&gt;&gt;&gt;&gt;&gt;&gt;&gt;&gt;&gt;&gt;&gt;&gt;&gt;&gt;&gt;&gt;&gt;&gt;&gt;&gt;&gt;</a:t>
            </a:r>
          </a:p>
        </p:txBody>
      </p:sp>
      <p:sp>
        <p:nvSpPr>
          <p:cNvPr id="57364" name="TextBox 27"/>
          <p:cNvSpPr txBox="1">
            <a:spLocks noChangeArrowheads="1"/>
          </p:cNvSpPr>
          <p:nvPr/>
        </p:nvSpPr>
        <p:spPr bwMode="auto">
          <a:xfrm>
            <a:off x="428625" y="3978275"/>
            <a:ext cx="5538788" cy="384175"/>
          </a:xfrm>
          <a:prstGeom prst="rect">
            <a:avLst/>
          </a:prstGeom>
          <a:noFill/>
          <a:ln w="9525">
            <a:noFill/>
            <a:miter lim="800000"/>
            <a:headEnd/>
            <a:tailEnd/>
          </a:ln>
        </p:spPr>
        <p:txBody>
          <a:bodyPr>
            <a:spAutoFit/>
          </a:bodyPr>
          <a:lstStyle/>
          <a:p>
            <a:r>
              <a:rPr lang="en-US" altLang="en-US" sz="1900" b="1" dirty="0">
                <a:solidFill>
                  <a:schemeClr val="bg2"/>
                </a:solidFill>
                <a:latin typeface="Arial" charset="0"/>
                <a:ea typeface="ＭＳ Ｐゴシック" pitchFamily="34" charset="-128"/>
              </a:rPr>
              <a:t>Year 2010 data &gt;&gt;&gt;&gt;&gt;&gt;&gt;&gt;&gt;&gt;&gt;&gt;&gt;&gt;&gt;&gt;&gt;&gt;&gt;&gt;&gt;&gt;&gt;&gt;</a:t>
            </a:r>
          </a:p>
        </p:txBody>
      </p:sp>
      <p:sp>
        <p:nvSpPr>
          <p:cNvPr id="40" name="AutoShape 17"/>
          <p:cNvSpPr>
            <a:spLocks noChangeArrowheads="1"/>
          </p:cNvSpPr>
          <p:nvPr/>
        </p:nvSpPr>
        <p:spPr bwMode="auto">
          <a:xfrm rot="13634847">
            <a:off x="6218238" y="3665537"/>
            <a:ext cx="304800" cy="650875"/>
          </a:xfrm>
          <a:prstGeom prst="downArrow">
            <a:avLst>
              <a:gd name="adj1" fmla="val 31480"/>
              <a:gd name="adj2" fmla="val 57204"/>
            </a:avLst>
          </a:prstGeom>
          <a:solidFill>
            <a:schemeClr val="accent6"/>
          </a:solidFill>
          <a:ln w="9525">
            <a:solidFill>
              <a:schemeClr val="tx1"/>
            </a:solidFill>
            <a:miter lim="800000"/>
            <a:headEnd/>
            <a:tailEnd/>
          </a:ln>
        </p:spPr>
        <p:txBody>
          <a:bodyPr vert="eaVert" wrap="none" anchor="ctr"/>
          <a:lstStyle/>
          <a:p>
            <a:pPr>
              <a:defRPr/>
            </a:pPr>
            <a:endParaRPr lang="en-US" dirty="0"/>
          </a:p>
        </p:txBody>
      </p:sp>
      <p:sp>
        <p:nvSpPr>
          <p:cNvPr id="57366" name="Text Box 8"/>
          <p:cNvSpPr txBox="1">
            <a:spLocks noChangeArrowheads="1"/>
          </p:cNvSpPr>
          <p:nvPr/>
        </p:nvSpPr>
        <p:spPr bwMode="auto">
          <a:xfrm>
            <a:off x="5743575" y="5675997"/>
            <a:ext cx="3267075" cy="366713"/>
          </a:xfrm>
          <a:prstGeom prst="rect">
            <a:avLst/>
          </a:prstGeom>
          <a:noFill/>
          <a:ln w="9525">
            <a:noFill/>
            <a:miter lim="800000"/>
            <a:headEnd/>
            <a:tailEnd/>
          </a:ln>
        </p:spPr>
        <p:txBody>
          <a:bodyPr>
            <a:spAutoFit/>
          </a:bodyPr>
          <a:lstStyle/>
          <a:p>
            <a:pPr algn="r"/>
            <a:r>
              <a:rPr lang="en-US" dirty="0" smtClean="0">
                <a:solidFill>
                  <a:schemeClr val="bg2"/>
                </a:solidFill>
              </a:rPr>
              <a:t>Source: </a:t>
            </a:r>
            <a:r>
              <a:rPr lang="en-US" dirty="0" err="1" smtClean="0">
                <a:solidFill>
                  <a:schemeClr val="bg2"/>
                </a:solidFill>
              </a:rPr>
              <a:t>Bodart</a:t>
            </a:r>
            <a:r>
              <a:rPr lang="en-US" dirty="0" smtClean="0">
                <a:solidFill>
                  <a:schemeClr val="bg2"/>
                </a:solidFill>
              </a:rPr>
              <a:t> </a:t>
            </a:r>
            <a:r>
              <a:rPr lang="en-US" dirty="0">
                <a:solidFill>
                  <a:schemeClr val="bg2"/>
                </a:solidFill>
              </a:rPr>
              <a:t>et </a:t>
            </a:r>
            <a:r>
              <a:rPr lang="en-US" dirty="0" smtClean="0">
                <a:solidFill>
                  <a:schemeClr val="bg2"/>
                </a:solidFill>
              </a:rPr>
              <a:t>al. 2011. </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144463"/>
            <a:ext cx="8442796" cy="840125"/>
          </a:xfrm>
        </p:spPr>
        <p:txBody>
          <a:bodyPr/>
          <a:lstStyle/>
          <a:p>
            <a:pPr eaLnBrk="1" hangingPunct="1">
              <a:defRPr/>
            </a:pPr>
            <a:r>
              <a:rPr lang="en-US" sz="2800" dirty="0" smtClean="0"/>
              <a:t>Analyzing </a:t>
            </a:r>
            <a:r>
              <a:rPr lang="en-US" sz="2800" dirty="0"/>
              <a:t>the satellite data</a:t>
            </a:r>
          </a:p>
        </p:txBody>
      </p:sp>
      <p:sp>
        <p:nvSpPr>
          <p:cNvPr id="59396" name="Tijdelijke aanduiding voor tekst 2"/>
          <p:cNvSpPr>
            <a:spLocks noGrp="1"/>
          </p:cNvSpPr>
          <p:nvPr>
            <p:ph type="body" sz="quarter" idx="10"/>
          </p:nvPr>
        </p:nvSpPr>
        <p:spPr>
          <a:xfrm>
            <a:off x="187325" y="1412875"/>
            <a:ext cx="8813800" cy="4240213"/>
          </a:xfrm>
        </p:spPr>
        <p:txBody>
          <a:bodyPr/>
          <a:lstStyle/>
          <a:p>
            <a:pPr eaLnBrk="1" hangingPunct="1"/>
            <a:r>
              <a:rPr lang="en-US" dirty="0" smtClean="0"/>
              <a:t>The selection of the image interpretation method depends on available resources.</a:t>
            </a:r>
          </a:p>
          <a:p>
            <a:pPr eaLnBrk="1" hangingPunct="1"/>
            <a:r>
              <a:rPr lang="en-US" dirty="0" smtClean="0"/>
              <a:t>Whichever method is selected, the results should be repeatable by different analysts.</a:t>
            </a:r>
          </a:p>
          <a:p>
            <a:pPr eaLnBrk="1" hangingPunct="1"/>
            <a:r>
              <a:rPr lang="en-US" dirty="0" smtClean="0"/>
              <a:t>Even in a fully automated process, visual inspection of the result by an analyst familiar with the region should be carried out to ensure appropriate interpretation.</a:t>
            </a:r>
          </a:p>
          <a:p>
            <a:pPr eaLnBrk="1" hangingPunct="1"/>
            <a:r>
              <a:rPr lang="en-US" dirty="0" smtClean="0"/>
              <a:t>The main types of available methods for ~30 m resolution datasets are listed on the next </a:t>
            </a:r>
            <a:r>
              <a:rPr lang="en-US" dirty="0" smtClean="0"/>
              <a:t>slide, </a:t>
            </a:r>
            <a:r>
              <a:rPr lang="en-US" dirty="0" smtClean="0"/>
              <a:t>and a few important aspects of selected approaches are highlighted in the following slides.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384763" y="87721"/>
            <a:ext cx="8616362" cy="693329"/>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nSpc>
                <a:spcPct val="150000"/>
              </a:lnSpc>
              <a:spcAft>
                <a:spcPts val="0"/>
              </a:spcAft>
              <a:defRPr/>
            </a:pPr>
            <a:r>
              <a:rPr lang="en-US" sz="2000" dirty="0" smtClean="0"/>
              <a:t>Main </a:t>
            </a:r>
            <a:r>
              <a:rPr lang="en-US" sz="2000" dirty="0"/>
              <a:t>analysis methods for moderate resolution (~ 30 m) </a:t>
            </a:r>
            <a:r>
              <a:rPr lang="en-US" sz="2000" dirty="0" smtClean="0"/>
              <a:t>imagery</a:t>
            </a:r>
            <a:endParaRPr lang="en-US" sz="2000" dirty="0"/>
          </a:p>
        </p:txBody>
      </p:sp>
      <p:pic>
        <p:nvPicPr>
          <p:cNvPr id="61444" name="Picture 3"/>
          <p:cNvPicPr>
            <a:picLocks noChangeAspect="1" noChangeArrowheads="1"/>
          </p:cNvPicPr>
          <p:nvPr/>
        </p:nvPicPr>
        <p:blipFill>
          <a:blip r:embed="rId3"/>
          <a:srcRect r="2176" b="4970"/>
          <a:stretch>
            <a:fillRect/>
          </a:stretch>
        </p:blipFill>
        <p:spPr bwMode="auto">
          <a:xfrm>
            <a:off x="103188" y="1063625"/>
            <a:ext cx="9015412" cy="4637088"/>
          </a:xfrm>
          <a:prstGeom prst="rect">
            <a:avLst/>
          </a:prstGeom>
          <a:noFill/>
          <a:ln w="9525">
            <a:noFill/>
            <a:miter lim="800000"/>
            <a:headEnd/>
            <a:tailEnd/>
          </a:ln>
        </p:spPr>
      </p:pic>
      <p:sp>
        <p:nvSpPr>
          <p:cNvPr id="2" name="TextBox 1"/>
          <p:cNvSpPr txBox="1"/>
          <p:nvPr/>
        </p:nvSpPr>
        <p:spPr>
          <a:xfrm>
            <a:off x="3857625" y="5719060"/>
            <a:ext cx="5333765" cy="323615"/>
          </a:xfrm>
          <a:prstGeom prst="rect">
            <a:avLst/>
          </a:prstGeom>
          <a:noFill/>
        </p:spPr>
        <p:txBody>
          <a:bodyPr wrap="square" rtlCol="0">
            <a:spAutoFit/>
          </a:bodyPr>
          <a:lstStyle/>
          <a:p>
            <a:pPr>
              <a:lnSpc>
                <a:spcPts val="1800"/>
              </a:lnSpc>
            </a:pPr>
            <a:r>
              <a:rPr lang="en-US" dirty="0" smtClean="0"/>
              <a:t>Source: GOFC-GOLD Sourcebook 2013</a:t>
            </a:r>
            <a:r>
              <a:rPr lang="en-US" dirty="0"/>
              <a:t>,</a:t>
            </a:r>
            <a:r>
              <a:rPr lang="en-US" dirty="0" smtClean="0"/>
              <a:t> </a:t>
            </a:r>
            <a:r>
              <a:rPr lang="en-US" dirty="0"/>
              <a:t>t</a:t>
            </a:r>
            <a:r>
              <a:rPr lang="en-US" dirty="0" smtClean="0"/>
              <a:t>able 2.1.3.</a:t>
            </a:r>
            <a:endParaRPr lang="en-GB" dirty="0" smtClean="0">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US" sz="2800" dirty="0" smtClean="0"/>
              <a:t>Visual delineation of land entities</a:t>
            </a:r>
            <a:endParaRPr lang="en-US" sz="2800" dirty="0"/>
          </a:p>
        </p:txBody>
      </p:sp>
      <p:sp>
        <p:nvSpPr>
          <p:cNvPr id="63492" name="Tijdelijke aanduiding voor tekst 2"/>
          <p:cNvSpPr>
            <a:spLocks noGrp="1"/>
          </p:cNvSpPr>
          <p:nvPr>
            <p:ph type="body" sz="quarter" idx="10"/>
          </p:nvPr>
        </p:nvSpPr>
        <p:spPr>
          <a:xfrm>
            <a:off x="409575" y="1662113"/>
            <a:ext cx="8521700" cy="3575050"/>
          </a:xfrm>
        </p:spPr>
        <p:txBody>
          <a:bodyPr/>
          <a:lstStyle/>
          <a:p>
            <a:pPr eaLnBrk="1" hangingPunct="1"/>
            <a:r>
              <a:rPr lang="en-US" dirty="0" smtClean="0"/>
              <a:t>Visual delineation of land entities is a viable approach for forest-area monitoring, particularly if image analysis tools and experiences are limited.</a:t>
            </a:r>
          </a:p>
          <a:p>
            <a:pPr eaLnBrk="1" hangingPunct="1"/>
            <a:r>
              <a:rPr lang="en-US" dirty="0" smtClean="0"/>
              <a:t>The visual delineation of land entities on printouts (used in former times) is not recommended; on screen delineation should be preferred as producing directly digital results.</a:t>
            </a:r>
          </a:p>
          <a:p>
            <a:pPr eaLnBrk="1" hangingPunct="1"/>
            <a:r>
              <a:rPr lang="en-US" dirty="0" smtClean="0"/>
              <a:t>When land entities are delineated visually, they should also be labeled visually.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7266" y="230189"/>
            <a:ext cx="8414845" cy="840125"/>
          </a:xfrm>
        </p:spPr>
        <p:txBody>
          <a:bodyPr/>
          <a:lstStyle/>
          <a:p>
            <a:pPr eaLnBrk="1" hangingPunct="1">
              <a:defRPr/>
            </a:pPr>
            <a:r>
              <a:rPr lang="en-US" sz="2800" dirty="0" smtClean="0"/>
              <a:t>Multidate </a:t>
            </a:r>
            <a:r>
              <a:rPr lang="en-US" sz="2800" dirty="0"/>
              <a:t>image segmentation</a:t>
            </a:r>
          </a:p>
        </p:txBody>
      </p:sp>
      <p:sp>
        <p:nvSpPr>
          <p:cNvPr id="64516" name="Tijdelijke aanduiding voor tekst 2"/>
          <p:cNvSpPr>
            <a:spLocks noGrp="1"/>
          </p:cNvSpPr>
          <p:nvPr>
            <p:ph type="body" sz="quarter" idx="10"/>
          </p:nvPr>
        </p:nvSpPr>
        <p:spPr>
          <a:xfrm>
            <a:off x="373063" y="1543050"/>
            <a:ext cx="8521700" cy="4192588"/>
          </a:xfrm>
        </p:spPr>
        <p:txBody>
          <a:bodyPr/>
          <a:lstStyle/>
          <a:p>
            <a:pPr eaLnBrk="1" hangingPunct="1"/>
            <a:r>
              <a:rPr lang="en-US" dirty="0" smtClean="0"/>
              <a:t>Automated segmentation reduces processing time and increases detail.</a:t>
            </a:r>
          </a:p>
          <a:p>
            <a:pPr eaLnBrk="1" hangingPunct="1"/>
            <a:r>
              <a:rPr lang="en-US" dirty="0" smtClean="0"/>
              <a:t>It is objective and repeatable.</a:t>
            </a:r>
          </a:p>
          <a:p>
            <a:pPr eaLnBrk="1" hangingPunct="1"/>
            <a:r>
              <a:rPr lang="en-US" dirty="0" smtClean="0"/>
              <a:t>It delineates changed areas as separate segments.</a:t>
            </a:r>
          </a:p>
          <a:p>
            <a:pPr eaLnBrk="1" hangingPunct="1"/>
            <a:r>
              <a:rPr lang="en-US" dirty="0" smtClean="0"/>
              <a:t>Ideally, analysis process would include:</a:t>
            </a:r>
          </a:p>
          <a:p>
            <a:pPr marL="1590675" lvl="1" indent="-514350" eaLnBrk="1" hangingPunct="1">
              <a:buFont typeface="Verdana" pitchFamily="34" charset="0"/>
              <a:buAutoNum type="romanLcPeriod"/>
            </a:pPr>
            <a:r>
              <a:rPr lang="en-US" dirty="0" smtClean="0"/>
              <a:t>Multidate image segmentation on image pairs</a:t>
            </a:r>
          </a:p>
          <a:p>
            <a:pPr marL="1590675" lvl="1" indent="-514350" eaLnBrk="1" hangingPunct="1">
              <a:buFont typeface="Verdana" pitchFamily="34" charset="0"/>
              <a:buAutoNum type="romanLcPeriod"/>
            </a:pPr>
            <a:r>
              <a:rPr lang="en-US" dirty="0" smtClean="0"/>
              <a:t>Training area/class signature selection</a:t>
            </a:r>
          </a:p>
          <a:p>
            <a:pPr marL="1590675" lvl="1" indent="-514350" eaLnBrk="1" hangingPunct="1">
              <a:buFont typeface="Verdana" pitchFamily="34" charset="0"/>
              <a:buAutoNum type="romanLcPeriod"/>
            </a:pPr>
            <a:r>
              <a:rPr lang="en-US" dirty="0" smtClean="0"/>
              <a:t>Supervised clustering of individual images</a:t>
            </a:r>
          </a:p>
          <a:p>
            <a:pPr marL="1590675" lvl="1" indent="-514350" eaLnBrk="1" hangingPunct="1">
              <a:buFont typeface="Verdana" pitchFamily="34" charset="0"/>
              <a:buAutoNum type="romanLcPeriod"/>
            </a:pPr>
            <a:r>
              <a:rPr lang="en-US" dirty="0" smtClean="0"/>
              <a:t>Visual verification and potential editing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png00"/>
          <p:cNvPicPr>
            <a:picLocks noChangeAspect="1" noChangeArrowheads="1"/>
          </p:cNvPicPr>
          <p:nvPr/>
        </p:nvPicPr>
        <p:blipFill>
          <a:blip r:embed="rId3">
            <a:lum bright="30000" contrast="60000"/>
          </a:blip>
          <a:srcRect/>
          <a:stretch>
            <a:fillRect/>
          </a:stretch>
        </p:blipFill>
        <p:spPr bwMode="auto">
          <a:xfrm>
            <a:off x="576263" y="3562350"/>
            <a:ext cx="2074862" cy="1903413"/>
          </a:xfrm>
          <a:prstGeom prst="rect">
            <a:avLst/>
          </a:prstGeom>
          <a:noFill/>
          <a:ln w="9525">
            <a:noFill/>
            <a:miter lim="800000"/>
            <a:headEnd/>
            <a:tailEnd/>
          </a:ln>
        </p:spPr>
      </p:pic>
      <p:pic>
        <p:nvPicPr>
          <p:cNvPr id="66562" name="Picture 4" descr="png90"/>
          <p:cNvPicPr>
            <a:picLocks noChangeAspect="1" noChangeArrowheads="1"/>
          </p:cNvPicPr>
          <p:nvPr/>
        </p:nvPicPr>
        <p:blipFill>
          <a:blip r:embed="rId4">
            <a:lum bright="24000" contrast="26000"/>
          </a:blip>
          <a:srcRect/>
          <a:stretch>
            <a:fillRect/>
          </a:stretch>
        </p:blipFill>
        <p:spPr bwMode="auto">
          <a:xfrm>
            <a:off x="576263" y="1352550"/>
            <a:ext cx="2112962" cy="1941513"/>
          </a:xfrm>
          <a:prstGeom prst="rect">
            <a:avLst/>
          </a:prstGeom>
          <a:noFill/>
          <a:ln w="9525">
            <a:noFill/>
            <a:miter lim="800000"/>
            <a:headEnd/>
            <a:tailEnd/>
          </a:ln>
        </p:spPr>
      </p:pic>
      <p:pic>
        <p:nvPicPr>
          <p:cNvPr id="66563" name="Picture 5" descr="pngscenesmerg"/>
          <p:cNvPicPr>
            <a:picLocks noChangeAspect="1" noChangeArrowheads="1"/>
          </p:cNvPicPr>
          <p:nvPr/>
        </p:nvPicPr>
        <p:blipFill>
          <a:blip r:embed="rId5">
            <a:lum bright="18000" contrast="24000"/>
          </a:blip>
          <a:srcRect/>
          <a:stretch>
            <a:fillRect/>
          </a:stretch>
        </p:blipFill>
        <p:spPr bwMode="auto">
          <a:xfrm>
            <a:off x="2908300" y="2198688"/>
            <a:ext cx="3230563" cy="2112962"/>
          </a:xfrm>
          <a:prstGeom prst="rect">
            <a:avLst/>
          </a:prstGeom>
          <a:noFill/>
          <a:ln w="9525">
            <a:noFill/>
            <a:miter lim="800000"/>
            <a:headEnd/>
            <a:tailEnd/>
          </a:ln>
        </p:spPr>
      </p:pic>
      <p:sp>
        <p:nvSpPr>
          <p:cNvPr id="66564" name="AutoShape 6"/>
          <p:cNvSpPr>
            <a:spLocks noChangeArrowheads="1"/>
          </p:cNvSpPr>
          <p:nvPr/>
        </p:nvSpPr>
        <p:spPr bwMode="auto">
          <a:xfrm>
            <a:off x="2833688" y="3159125"/>
            <a:ext cx="550862" cy="227013"/>
          </a:xfrm>
          <a:prstGeom prst="rightArrow">
            <a:avLst>
              <a:gd name="adj1" fmla="val 50000"/>
              <a:gd name="adj2" fmla="val 60664"/>
            </a:avLst>
          </a:prstGeom>
          <a:solidFill>
            <a:schemeClr val="accent1"/>
          </a:solidFill>
          <a:ln w="9525">
            <a:solidFill>
              <a:schemeClr val="tx1"/>
            </a:solidFill>
            <a:miter lim="800000"/>
            <a:headEnd/>
            <a:tailEnd/>
          </a:ln>
        </p:spPr>
        <p:txBody>
          <a:bodyPr wrap="none" anchor="ctr"/>
          <a:lstStyle/>
          <a:p>
            <a:endParaRPr lang="en-US" dirty="0"/>
          </a:p>
        </p:txBody>
      </p:sp>
      <p:sp>
        <p:nvSpPr>
          <p:cNvPr id="66565" name="Text Box 7"/>
          <p:cNvSpPr txBox="1">
            <a:spLocks noChangeArrowheads="1"/>
          </p:cNvSpPr>
          <p:nvPr/>
        </p:nvSpPr>
        <p:spPr bwMode="auto">
          <a:xfrm>
            <a:off x="3286125" y="1616075"/>
            <a:ext cx="2968625" cy="376238"/>
          </a:xfrm>
          <a:prstGeom prst="rect">
            <a:avLst/>
          </a:prstGeom>
          <a:noFill/>
          <a:ln w="9525">
            <a:noFill/>
            <a:miter lim="800000"/>
            <a:headEnd/>
            <a:tailEnd/>
          </a:ln>
        </p:spPr>
        <p:txBody>
          <a:bodyPr lIns="101233" tIns="50617" rIns="101233" bIns="50617">
            <a:spAutoFit/>
          </a:bodyPr>
          <a:lstStyle/>
          <a:p>
            <a:pPr defTabSz="1012825">
              <a:spcBef>
                <a:spcPct val="50000"/>
              </a:spcBef>
            </a:pPr>
            <a:r>
              <a:rPr lang="en-US" dirty="0">
                <a:solidFill>
                  <a:schemeClr val="bg2"/>
                </a:solidFill>
                <a:latin typeface="Verdana" pitchFamily="34" charset="0"/>
                <a:ea typeface="ＭＳ Ｐゴシック" pitchFamily="34" charset="-128"/>
              </a:rPr>
              <a:t>Paired segmentation</a:t>
            </a:r>
          </a:p>
        </p:txBody>
      </p:sp>
      <p:pic>
        <p:nvPicPr>
          <p:cNvPr id="66566" name="Picture 8" descr="class1"/>
          <p:cNvPicPr>
            <a:picLocks noChangeAspect="1" noChangeArrowheads="1"/>
          </p:cNvPicPr>
          <p:nvPr/>
        </p:nvPicPr>
        <p:blipFill>
          <a:blip r:embed="rId6"/>
          <a:srcRect/>
          <a:stretch>
            <a:fillRect/>
          </a:stretch>
        </p:blipFill>
        <p:spPr bwMode="auto">
          <a:xfrm>
            <a:off x="6453188" y="2246313"/>
            <a:ext cx="2182812" cy="1981200"/>
          </a:xfrm>
          <a:prstGeom prst="rect">
            <a:avLst/>
          </a:prstGeom>
          <a:noFill/>
          <a:ln w="9525">
            <a:noFill/>
            <a:miter lim="800000"/>
            <a:headEnd/>
            <a:tailEnd/>
          </a:ln>
        </p:spPr>
      </p:pic>
      <p:sp>
        <p:nvSpPr>
          <p:cNvPr id="66567" name="AutoShape 9"/>
          <p:cNvSpPr>
            <a:spLocks noChangeArrowheads="1"/>
          </p:cNvSpPr>
          <p:nvPr/>
        </p:nvSpPr>
        <p:spPr bwMode="auto">
          <a:xfrm>
            <a:off x="5686425" y="3128963"/>
            <a:ext cx="619125" cy="241300"/>
          </a:xfrm>
          <a:prstGeom prst="rightArrow">
            <a:avLst>
              <a:gd name="adj1" fmla="val 50000"/>
              <a:gd name="adj2" fmla="val 64145"/>
            </a:avLst>
          </a:prstGeom>
          <a:solidFill>
            <a:schemeClr val="accent1"/>
          </a:solidFill>
          <a:ln w="9525">
            <a:solidFill>
              <a:schemeClr val="tx1"/>
            </a:solidFill>
            <a:miter lim="800000"/>
            <a:headEnd/>
            <a:tailEnd/>
          </a:ln>
        </p:spPr>
        <p:txBody>
          <a:bodyPr wrap="none" lIns="101233" tIns="50617" rIns="101233" bIns="50617" anchor="ctr"/>
          <a:lstStyle/>
          <a:p>
            <a:pPr algn="ctr" defTabSz="1012825"/>
            <a:endParaRPr lang="en-US" sz="2000" dirty="0">
              <a:solidFill>
                <a:schemeClr val="accent2"/>
              </a:solidFill>
              <a:latin typeface="Arial" charset="0"/>
              <a:ea typeface="ＭＳ Ｐゴシック" pitchFamily="34" charset="-128"/>
            </a:endParaRPr>
          </a:p>
        </p:txBody>
      </p:sp>
      <p:sp>
        <p:nvSpPr>
          <p:cNvPr id="66568" name="Text Box 10"/>
          <p:cNvSpPr txBox="1">
            <a:spLocks noChangeArrowheads="1"/>
          </p:cNvSpPr>
          <p:nvPr/>
        </p:nvSpPr>
        <p:spPr bwMode="auto">
          <a:xfrm>
            <a:off x="6102350" y="1616075"/>
            <a:ext cx="3022600" cy="376238"/>
          </a:xfrm>
          <a:prstGeom prst="rect">
            <a:avLst/>
          </a:prstGeom>
          <a:noFill/>
          <a:ln w="9525">
            <a:noFill/>
            <a:miter lim="800000"/>
            <a:headEnd/>
            <a:tailEnd/>
          </a:ln>
        </p:spPr>
        <p:txBody>
          <a:bodyPr lIns="101233" tIns="50617" rIns="101233" bIns="50617">
            <a:spAutoFit/>
          </a:bodyPr>
          <a:lstStyle/>
          <a:p>
            <a:pPr defTabSz="1012825">
              <a:spcBef>
                <a:spcPct val="50000"/>
              </a:spcBef>
            </a:pPr>
            <a:r>
              <a:rPr lang="en-US" dirty="0">
                <a:solidFill>
                  <a:schemeClr val="bg2"/>
                </a:solidFill>
                <a:latin typeface="Verdana" pitchFamily="34" charset="0"/>
                <a:ea typeface="ＭＳ Ｐゴシック" pitchFamily="34" charset="-128"/>
              </a:rPr>
              <a:t>Automatic change label</a:t>
            </a:r>
          </a:p>
        </p:txBody>
      </p:sp>
      <p:sp>
        <p:nvSpPr>
          <p:cNvPr id="66569" name="Text Box 11"/>
          <p:cNvSpPr txBox="1">
            <a:spLocks noChangeArrowheads="1"/>
          </p:cNvSpPr>
          <p:nvPr/>
        </p:nvSpPr>
        <p:spPr bwMode="auto">
          <a:xfrm>
            <a:off x="657225" y="1439863"/>
            <a:ext cx="781050" cy="366712"/>
          </a:xfrm>
          <a:prstGeom prst="rect">
            <a:avLst/>
          </a:prstGeom>
          <a:solidFill>
            <a:srgbClr val="FFFF00">
              <a:alpha val="67842"/>
            </a:srgbClr>
          </a:solidFill>
          <a:ln w="9525">
            <a:noFill/>
            <a:miter lim="800000"/>
            <a:headEnd/>
            <a:tailEnd/>
          </a:ln>
        </p:spPr>
        <p:txBody>
          <a:bodyPr>
            <a:spAutoFit/>
          </a:bodyPr>
          <a:lstStyle/>
          <a:p>
            <a:pPr>
              <a:spcBef>
                <a:spcPct val="50000"/>
              </a:spcBef>
            </a:pPr>
            <a:r>
              <a:rPr lang="en-US" b="1" i="1" dirty="0">
                <a:solidFill>
                  <a:schemeClr val="accent2"/>
                </a:solidFill>
                <a:latin typeface="Arial" charset="0"/>
                <a:ea typeface="ＭＳ Ｐゴシック" pitchFamily="34" charset="-128"/>
              </a:rPr>
              <a:t>1990</a:t>
            </a:r>
          </a:p>
        </p:txBody>
      </p:sp>
      <p:sp>
        <p:nvSpPr>
          <p:cNvPr id="66570" name="Text Box 12"/>
          <p:cNvSpPr txBox="1">
            <a:spLocks noChangeArrowheads="1"/>
          </p:cNvSpPr>
          <p:nvPr/>
        </p:nvSpPr>
        <p:spPr bwMode="auto">
          <a:xfrm>
            <a:off x="620713" y="3597275"/>
            <a:ext cx="779462" cy="366713"/>
          </a:xfrm>
          <a:prstGeom prst="rect">
            <a:avLst/>
          </a:prstGeom>
          <a:solidFill>
            <a:srgbClr val="FFFF00">
              <a:alpha val="67842"/>
            </a:srgbClr>
          </a:solidFill>
          <a:ln w="9525">
            <a:noFill/>
            <a:miter lim="800000"/>
            <a:headEnd/>
            <a:tailEnd/>
          </a:ln>
        </p:spPr>
        <p:txBody>
          <a:bodyPr>
            <a:spAutoFit/>
          </a:bodyPr>
          <a:lstStyle/>
          <a:p>
            <a:pPr>
              <a:spcBef>
                <a:spcPct val="50000"/>
              </a:spcBef>
            </a:pPr>
            <a:r>
              <a:rPr lang="en-US" b="1" i="1" dirty="0">
                <a:solidFill>
                  <a:schemeClr val="accent2"/>
                </a:solidFill>
                <a:latin typeface="Arial" charset="0"/>
                <a:ea typeface="ＭＳ Ｐゴシック" pitchFamily="34" charset="-128"/>
              </a:rPr>
              <a:t>2000</a:t>
            </a:r>
          </a:p>
        </p:txBody>
      </p:sp>
      <p:sp>
        <p:nvSpPr>
          <p:cNvPr id="66571" name="Text Box 8"/>
          <p:cNvSpPr txBox="1">
            <a:spLocks noChangeArrowheads="1"/>
          </p:cNvSpPr>
          <p:nvPr/>
        </p:nvSpPr>
        <p:spPr bwMode="auto">
          <a:xfrm>
            <a:off x="6102350" y="4703763"/>
            <a:ext cx="2876550" cy="922337"/>
          </a:xfrm>
          <a:prstGeom prst="rect">
            <a:avLst/>
          </a:prstGeom>
          <a:noFill/>
          <a:ln w="9525">
            <a:noFill/>
            <a:miter lim="800000"/>
            <a:headEnd/>
            <a:tailEnd/>
          </a:ln>
        </p:spPr>
        <p:txBody>
          <a:bodyPr>
            <a:spAutoFit/>
          </a:bodyPr>
          <a:lstStyle/>
          <a:p>
            <a:pPr algn="r"/>
            <a:r>
              <a:rPr lang="en-US" dirty="0"/>
              <a:t>Sources: </a:t>
            </a:r>
            <a:r>
              <a:rPr lang="en-US" dirty="0" smtClean="0"/>
              <a:t>USGS 2015, </a:t>
            </a:r>
            <a:r>
              <a:rPr lang="en-US" dirty="0"/>
              <a:t>GLS dataset; </a:t>
            </a:r>
            <a:r>
              <a:rPr lang="en-US" dirty="0" err="1" smtClean="0"/>
              <a:t>Bodart</a:t>
            </a:r>
            <a:r>
              <a:rPr lang="en-US" dirty="0" smtClean="0"/>
              <a:t> </a:t>
            </a:r>
            <a:r>
              <a:rPr lang="en-US" dirty="0"/>
              <a:t>et </a:t>
            </a:r>
            <a:r>
              <a:rPr lang="en-US" dirty="0" smtClean="0"/>
              <a:t>al. 2011; </a:t>
            </a:r>
            <a:r>
              <a:rPr lang="en-US" dirty="0"/>
              <a:t>and Raši et </a:t>
            </a:r>
            <a:r>
              <a:rPr lang="en-US" dirty="0" smtClean="0"/>
              <a:t>al. 2011. </a:t>
            </a:r>
            <a:endParaRPr lang="en-US" dirty="0"/>
          </a:p>
        </p:txBody>
      </p:sp>
      <p:sp>
        <p:nvSpPr>
          <p:cNvPr id="15" name="Titel 1"/>
          <p:cNvSpPr txBox="1">
            <a:spLocks/>
          </p:cNvSpPr>
          <p:nvPr/>
        </p:nvSpPr>
        <p:spPr bwMode="auto">
          <a:xfrm>
            <a:off x="243209" y="171809"/>
            <a:ext cx="8748391" cy="8283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n-US" sz="2000" dirty="0" smtClean="0"/>
              <a:t>Example </a:t>
            </a:r>
            <a:r>
              <a:rPr lang="en-US" sz="2000" dirty="0"/>
              <a:t>of </a:t>
            </a:r>
            <a:r>
              <a:rPr lang="en-US" sz="2000" dirty="0">
                <a:ea typeface="ＭＳ Ｐゴシック" pitchFamily="34" charset="-128"/>
              </a:rPr>
              <a:t>semi-automatic </a:t>
            </a:r>
            <a:r>
              <a:rPr lang="en-US" sz="2000" dirty="0" smtClean="0">
                <a:ea typeface="ＭＳ Ｐゴシック" pitchFamily="34" charset="-128"/>
              </a:rPr>
              <a:t>multi-date segmentation </a:t>
            </a:r>
            <a:r>
              <a:rPr lang="en-US" sz="2000" dirty="0">
                <a:ea typeface="ＭＳ Ｐゴシック" pitchFamily="34" charset="-128"/>
              </a:rPr>
              <a:t>and change </a:t>
            </a:r>
            <a:r>
              <a:rPr lang="en-US" sz="2000" dirty="0" smtClean="0">
                <a:ea typeface="ＭＳ Ｐゴシック" pitchFamily="34" charset="-128"/>
              </a:rPr>
              <a:t>labeling</a:t>
            </a:r>
            <a:endParaRPr lang="en-U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eaLnBrk="1" hangingPunct="1">
              <a:defRPr/>
            </a:pPr>
            <a:r>
              <a:rPr lang="en-US" dirty="0" smtClean="0"/>
              <a:t>Outline of lecture</a:t>
            </a:r>
            <a:endParaRPr lang="en-US"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SzPct val="100000"/>
              <a:buFont typeface="Verdana" pitchFamily="34" charset="0"/>
              <a:buAutoNum type="arabicPeriod"/>
            </a:pPr>
            <a:r>
              <a:rPr lang="en-US" dirty="0" smtClean="0"/>
              <a:t>Introduction</a:t>
            </a:r>
          </a:p>
          <a:p>
            <a:pPr marL="342900" indent="-342900" eaLnBrk="1" hangingPunct="1">
              <a:lnSpc>
                <a:spcPct val="100000"/>
              </a:lnSpc>
              <a:buSzPct val="100000"/>
              <a:buFont typeface="Verdana" pitchFamily="34" charset="0"/>
              <a:buAutoNum type="arabicPeriod"/>
            </a:pPr>
            <a:r>
              <a:rPr lang="en-US" dirty="0" smtClean="0"/>
              <a:t>Selection of a monitoring approach </a:t>
            </a:r>
          </a:p>
          <a:p>
            <a:pPr marL="342900" indent="-342900" eaLnBrk="1" hangingPunct="1">
              <a:lnSpc>
                <a:spcPct val="100000"/>
              </a:lnSpc>
              <a:buSzPct val="100000"/>
              <a:buFont typeface="Verdana" pitchFamily="34" charset="0"/>
              <a:buAutoNum type="arabicPeriod"/>
            </a:pPr>
            <a:r>
              <a:rPr lang="en-US" dirty="0" smtClean="0"/>
              <a:t>Image classification and analysis</a:t>
            </a:r>
          </a:p>
          <a:p>
            <a:pPr marL="342900" indent="-342900" eaLnBrk="1" hangingPunct="1">
              <a:lnSpc>
                <a:spcPct val="100000"/>
              </a:lnSpc>
              <a:buSzPct val="100000"/>
              <a:buFont typeface="Verdana" pitchFamily="34" charset="0"/>
              <a:buAutoNum type="arabicPeriod"/>
            </a:pPr>
            <a:r>
              <a:rPr lang="en-US" dirty="0" smtClean="0"/>
              <a:t>Accuracy assessment</a:t>
            </a:r>
            <a:endParaRPr lang="nl-NL" dirty="0" smtClean="0"/>
          </a:p>
          <a:p>
            <a:pPr marL="342900" indent="-342900" eaLnBrk="1" hangingPunct="1">
              <a:lnSpc>
                <a:spcPct val="100000"/>
              </a:lnSpc>
              <a:buSzPct val="100000"/>
              <a:buFont typeface="Verdana" pitchFamily="34" charset="0"/>
              <a:buAutoNum type="arabicPeriod"/>
            </a:pPr>
            <a:r>
              <a:rPr lang="en-US" dirty="0" smtClean="0"/>
              <a:t>Limitations to using satellite data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7266" y="230189"/>
            <a:ext cx="8414845" cy="840125"/>
          </a:xfrm>
        </p:spPr>
        <p:txBody>
          <a:bodyPr/>
          <a:lstStyle/>
          <a:p>
            <a:pPr eaLnBrk="1" hangingPunct="1">
              <a:defRPr/>
            </a:pPr>
            <a:r>
              <a:rPr lang="en-US" sz="2800" dirty="0" smtClean="0"/>
              <a:t>Digital classification of image segments</a:t>
            </a:r>
            <a:endParaRPr lang="en-US" sz="2800" dirty="0"/>
          </a:p>
        </p:txBody>
      </p:sp>
      <p:sp>
        <p:nvSpPr>
          <p:cNvPr id="68612" name="Tijdelijke aanduiding voor tekst 2"/>
          <p:cNvSpPr>
            <a:spLocks noGrp="1"/>
          </p:cNvSpPr>
          <p:nvPr>
            <p:ph type="body" sz="quarter" idx="10"/>
          </p:nvPr>
        </p:nvSpPr>
        <p:spPr>
          <a:xfrm>
            <a:off x="349250" y="1531938"/>
            <a:ext cx="8521700" cy="4192587"/>
          </a:xfrm>
        </p:spPr>
        <p:txBody>
          <a:bodyPr/>
          <a:lstStyle/>
          <a:p>
            <a:pPr eaLnBrk="1" hangingPunct="1"/>
            <a:r>
              <a:rPr lang="en-US" dirty="0" smtClean="0"/>
              <a:t>Digital/automatic classification applies only in the case of automatically delineated segments.</a:t>
            </a:r>
          </a:p>
          <a:p>
            <a:pPr eaLnBrk="1" hangingPunct="1"/>
            <a:r>
              <a:rPr lang="en-US" dirty="0" smtClean="0"/>
              <a:t>Two supervised object classifications run separately on the two multidate images are recommended instead of a single supervised object classification on the image pair.</a:t>
            </a:r>
          </a:p>
          <a:p>
            <a:pPr eaLnBrk="1" hangingPunct="1"/>
            <a:r>
              <a:rPr lang="en-US" dirty="0" smtClean="0"/>
              <a:t>A common predefined standard training data set of spectral signatures for each type of ecosystem should ideally be used to create initial automated forest maps.</a:t>
            </a:r>
          </a:p>
          <a:p>
            <a:pPr eaLnBrk="1" hangingPunct="1"/>
            <a:r>
              <a:rPr lang="en-US" dirty="0" smtClean="0"/>
              <a:t>Supervised classification approaches are considered more efficient in the case of a large number of images than unsupervised clustering techniques.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75313"/>
            <a:ext cx="9144000" cy="1182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5" name="Titel 1"/>
          <p:cNvSpPr txBox="1">
            <a:spLocks/>
          </p:cNvSpPr>
          <p:nvPr/>
        </p:nvSpPr>
        <p:spPr bwMode="auto">
          <a:xfrm>
            <a:off x="243209" y="171809"/>
            <a:ext cx="8748391" cy="628291"/>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n-US" sz="2000" dirty="0" smtClean="0"/>
              <a:t>Example </a:t>
            </a:r>
            <a:r>
              <a:rPr lang="en-US" sz="2000" dirty="0"/>
              <a:t>of </a:t>
            </a:r>
            <a:r>
              <a:rPr lang="en-US" sz="2000" dirty="0" smtClean="0">
                <a:ea typeface="ＭＳ Ｐゴシック" pitchFamily="34" charset="-128"/>
              </a:rPr>
              <a:t>automatic classification using signature database</a:t>
            </a:r>
            <a:endParaRPr lang="en-US" sz="2000" dirty="0" smtClean="0"/>
          </a:p>
        </p:txBody>
      </p:sp>
      <p:sp>
        <p:nvSpPr>
          <p:cNvPr id="2214" name="Text Box 6"/>
          <p:cNvSpPr txBox="1">
            <a:spLocks noChangeArrowheads="1"/>
          </p:cNvSpPr>
          <p:nvPr/>
        </p:nvSpPr>
        <p:spPr bwMode="auto">
          <a:xfrm>
            <a:off x="417699" y="4334995"/>
            <a:ext cx="3608263" cy="1246467"/>
          </a:xfrm>
          <a:prstGeom prst="rect">
            <a:avLst/>
          </a:prstGeom>
          <a:noFill/>
          <a:ln w="9525">
            <a:solidFill>
              <a:schemeClr val="tx1"/>
            </a:solidFill>
            <a:miter lim="800000"/>
            <a:headEnd/>
            <a:tailEnd/>
          </a:ln>
        </p:spPr>
        <p:txBody>
          <a:bodyPr wrap="square" lIns="91411" tIns="45706" rIns="91411" bIns="45706">
            <a:spAutoFit/>
          </a:bodyPr>
          <a:lstStyle/>
          <a:p>
            <a:pPr defTabSz="1279525">
              <a:spcAft>
                <a:spcPts val="600"/>
              </a:spcAft>
            </a:pPr>
            <a:r>
              <a:rPr lang="en-US" altLang="en-US" sz="1400" b="1" dirty="0" smtClean="0">
                <a:latin typeface="Arial" charset="0"/>
                <a:ea typeface="ＭＳ Ｐゴシック" pitchFamily="34" charset="-128"/>
              </a:rPr>
              <a:t>a) </a:t>
            </a:r>
            <a:r>
              <a:rPr lang="en-US" altLang="en-US" sz="1400" b="1" dirty="0" err="1" smtClean="0">
                <a:latin typeface="Arial" charset="0"/>
                <a:ea typeface="ＭＳ Ｐゴシック" pitchFamily="34" charset="-128"/>
              </a:rPr>
              <a:t>Multitemporal</a:t>
            </a:r>
            <a:r>
              <a:rPr lang="en-US" altLang="en-US" sz="1400" b="1" dirty="0" smtClean="0">
                <a:latin typeface="Arial" charset="0"/>
                <a:ea typeface="ＭＳ Ｐゴシック" pitchFamily="34" charset="-128"/>
              </a:rPr>
              <a:t> </a:t>
            </a:r>
            <a:r>
              <a:rPr lang="en-US" altLang="en-US" sz="1400" b="1" dirty="0">
                <a:latin typeface="Arial" charset="0"/>
                <a:ea typeface="ＭＳ Ｐゴシック" pitchFamily="34" charset="-128"/>
              </a:rPr>
              <a:t>segmentation  (</a:t>
            </a:r>
            <a:r>
              <a:rPr lang="en-US" altLang="en-US" sz="1400" b="1" dirty="0" smtClean="0">
                <a:latin typeface="Arial" charset="0"/>
                <a:ea typeface="ＭＳ Ｐゴシック" pitchFamily="34" charset="-128"/>
              </a:rPr>
              <a:t>2000–2010)</a:t>
            </a:r>
            <a:endParaRPr lang="en-US" altLang="en-US" sz="1400" b="1" dirty="0">
              <a:latin typeface="Arial" charset="0"/>
              <a:ea typeface="ＭＳ Ｐゴシック" pitchFamily="34" charset="-128"/>
            </a:endParaRPr>
          </a:p>
          <a:p>
            <a:pPr defTabSz="1279525">
              <a:spcAft>
                <a:spcPts val="600"/>
              </a:spcAft>
            </a:pPr>
            <a:r>
              <a:rPr lang="en-US" altLang="en-US" sz="1400" b="1" dirty="0" smtClean="0">
                <a:latin typeface="Arial" charset="0"/>
                <a:ea typeface="ＭＳ Ｐゴシック" pitchFamily="34" charset="-128"/>
              </a:rPr>
              <a:t>b) Automated </a:t>
            </a:r>
            <a:r>
              <a:rPr lang="en-US" altLang="en-US" sz="1400" b="1" dirty="0">
                <a:latin typeface="Arial" charset="0"/>
                <a:ea typeface="ＭＳ Ｐゴシック" pitchFamily="34" charset="-128"/>
              </a:rPr>
              <a:t>classification of the year 2000 Landsat image based on signature database</a:t>
            </a:r>
          </a:p>
        </p:txBody>
      </p:sp>
      <p:graphicFrame>
        <p:nvGraphicFramePr>
          <p:cNvPr id="2209" name="Object 161"/>
          <p:cNvGraphicFramePr>
            <a:graphicFrameLocks noChangeAspect="1"/>
          </p:cNvGraphicFramePr>
          <p:nvPr/>
        </p:nvGraphicFramePr>
        <p:xfrm>
          <a:off x="4276725" y="981075"/>
          <a:ext cx="4619625" cy="4710113"/>
        </p:xfrm>
        <a:graphic>
          <a:graphicData uri="http://schemas.openxmlformats.org/presentationml/2006/ole">
            <mc:AlternateContent xmlns:mc="http://schemas.openxmlformats.org/markup-compatibility/2006">
              <mc:Choice xmlns:v="urn:schemas-microsoft-com:vml" Requires="v">
                <p:oleObj spid="_x0000_s2605" name="Image" r:id="rId4" imgW="5071453" imgH="5083644" progId="">
                  <p:embed/>
                </p:oleObj>
              </mc:Choice>
              <mc:Fallback>
                <p:oleObj name="Image" r:id="rId4" imgW="5071453" imgH="5083644" progId="">
                  <p:embed/>
                  <p:pic>
                    <p:nvPicPr>
                      <p:cNvPr id="0" name="Picture 1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25" y="981075"/>
                        <a:ext cx="4619625" cy="471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5" name="TextBox 6"/>
          <p:cNvSpPr txBox="1">
            <a:spLocks noChangeArrowheads="1"/>
          </p:cNvSpPr>
          <p:nvPr/>
        </p:nvSpPr>
        <p:spPr bwMode="auto">
          <a:xfrm>
            <a:off x="6143625" y="5804960"/>
            <a:ext cx="1733550" cy="830997"/>
          </a:xfrm>
          <a:prstGeom prst="rect">
            <a:avLst/>
          </a:prstGeom>
          <a:noFill/>
          <a:ln w="9525">
            <a:noFill/>
            <a:miter lim="800000"/>
            <a:headEnd/>
            <a:tailEnd/>
          </a:ln>
        </p:spPr>
        <p:txBody>
          <a:bodyPr wrap="square">
            <a:spAutoFit/>
          </a:bodyPr>
          <a:lstStyle/>
          <a:p>
            <a:r>
              <a:rPr lang="en-US" altLang="en-US" sz="1200" b="1" dirty="0" smtClean="0">
                <a:solidFill>
                  <a:schemeClr val="accent6"/>
                </a:solidFill>
                <a:latin typeface="+mj-lt"/>
                <a:ea typeface="ＭＳ Ｐゴシック" pitchFamily="34" charset="-128"/>
              </a:rPr>
              <a:t>Legend</a:t>
            </a:r>
          </a:p>
          <a:p>
            <a:r>
              <a:rPr lang="en-US" altLang="en-US" sz="1200" dirty="0" smtClean="0">
                <a:solidFill>
                  <a:schemeClr val="accent6"/>
                </a:solidFill>
                <a:latin typeface="+mj-lt"/>
                <a:ea typeface="ＭＳ Ｐゴシック" pitchFamily="34" charset="-128"/>
              </a:rPr>
              <a:t>Tree </a:t>
            </a:r>
            <a:r>
              <a:rPr lang="en-US" altLang="en-US" sz="1200" dirty="0">
                <a:solidFill>
                  <a:schemeClr val="accent6"/>
                </a:solidFill>
                <a:latin typeface="+mj-lt"/>
                <a:ea typeface="ＭＳ Ｐゴシック" pitchFamily="34" charset="-128"/>
              </a:rPr>
              <a:t>cover</a:t>
            </a:r>
          </a:p>
          <a:p>
            <a:r>
              <a:rPr lang="en-US" altLang="en-US" sz="1200" dirty="0">
                <a:solidFill>
                  <a:schemeClr val="accent6"/>
                </a:solidFill>
                <a:latin typeface="+mj-lt"/>
                <a:ea typeface="ＭＳ Ｐゴシック" pitchFamily="34" charset="-128"/>
              </a:rPr>
              <a:t>S</a:t>
            </a:r>
            <a:r>
              <a:rPr lang="en-US" altLang="en-US" sz="1200" dirty="0" smtClean="0">
                <a:solidFill>
                  <a:schemeClr val="accent6"/>
                </a:solidFill>
                <a:latin typeface="+mj-lt"/>
                <a:ea typeface="ＭＳ Ｐゴシック" pitchFamily="34" charset="-128"/>
              </a:rPr>
              <a:t>hrub and regrowth</a:t>
            </a:r>
            <a:endParaRPr lang="en-US" altLang="en-US" sz="1200" dirty="0">
              <a:solidFill>
                <a:schemeClr val="accent6"/>
              </a:solidFill>
              <a:latin typeface="+mj-lt"/>
              <a:ea typeface="ＭＳ Ｐゴシック" pitchFamily="34" charset="-128"/>
            </a:endParaRPr>
          </a:p>
          <a:p>
            <a:r>
              <a:rPr lang="en-US" altLang="en-US" sz="1200" dirty="0" smtClean="0">
                <a:solidFill>
                  <a:schemeClr val="accent6"/>
                </a:solidFill>
                <a:latin typeface="+mj-lt"/>
                <a:ea typeface="ＭＳ Ｐゴシック" pitchFamily="34" charset="-128"/>
              </a:rPr>
              <a:t>Grass</a:t>
            </a:r>
            <a:r>
              <a:rPr lang="en-US" altLang="en-US" sz="1200" dirty="0">
                <a:solidFill>
                  <a:schemeClr val="accent6"/>
                </a:solidFill>
                <a:latin typeface="+mj-lt"/>
                <a:ea typeface="ＭＳ Ｐゴシック" pitchFamily="34" charset="-128"/>
              </a:rPr>
              <a:t>, herbaceous</a:t>
            </a:r>
          </a:p>
        </p:txBody>
      </p:sp>
      <p:graphicFrame>
        <p:nvGraphicFramePr>
          <p:cNvPr id="2210" name="Object 162"/>
          <p:cNvGraphicFramePr>
            <a:graphicFrameLocks noChangeAspect="1"/>
          </p:cNvGraphicFramePr>
          <p:nvPr/>
        </p:nvGraphicFramePr>
        <p:xfrm>
          <a:off x="500063" y="1019175"/>
          <a:ext cx="3079750" cy="3086100"/>
        </p:xfrm>
        <a:graphic>
          <a:graphicData uri="http://schemas.openxmlformats.org/presentationml/2006/ole">
            <mc:AlternateContent xmlns:mc="http://schemas.openxmlformats.org/markup-compatibility/2006">
              <mc:Choice xmlns:v="urn:schemas-microsoft-com:vml" Requires="v">
                <p:oleObj spid="_x0000_s2606" name="Image" r:id="rId6" imgW="5059262" imgH="5071453" progId="">
                  <p:embed/>
                </p:oleObj>
              </mc:Choice>
              <mc:Fallback>
                <p:oleObj name="Image" r:id="rId6" imgW="5059262" imgH="5071453" progId="">
                  <p:embed/>
                  <p:pic>
                    <p:nvPicPr>
                      <p:cNvPr id="0" name="Picture 1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63" y="1019175"/>
                        <a:ext cx="3079750" cy="308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6" name="Text Box 8"/>
          <p:cNvSpPr txBox="1">
            <a:spLocks noChangeArrowheads="1"/>
          </p:cNvSpPr>
          <p:nvPr/>
        </p:nvSpPr>
        <p:spPr bwMode="auto">
          <a:xfrm>
            <a:off x="242888" y="5969793"/>
            <a:ext cx="3943350" cy="646331"/>
          </a:xfrm>
          <a:prstGeom prst="rect">
            <a:avLst/>
          </a:prstGeom>
          <a:noFill/>
          <a:ln w="9525">
            <a:noFill/>
            <a:miter lim="800000"/>
            <a:headEnd/>
            <a:tailEnd/>
          </a:ln>
        </p:spPr>
        <p:txBody>
          <a:bodyPr>
            <a:spAutoFit/>
          </a:bodyPr>
          <a:lstStyle/>
          <a:p>
            <a:pPr algn="r"/>
            <a:r>
              <a:rPr lang="en-US" dirty="0">
                <a:solidFill>
                  <a:schemeClr val="bg2"/>
                </a:solidFill>
              </a:rPr>
              <a:t>Sources: </a:t>
            </a:r>
            <a:r>
              <a:rPr lang="en-US" dirty="0" smtClean="0"/>
              <a:t>USGS 2015, </a:t>
            </a:r>
            <a:r>
              <a:rPr lang="en-US" dirty="0"/>
              <a:t>GLS dataset; </a:t>
            </a:r>
            <a:r>
              <a:rPr lang="en-US" dirty="0" err="1" smtClean="0">
                <a:solidFill>
                  <a:schemeClr val="bg2"/>
                </a:solidFill>
              </a:rPr>
              <a:t>Bodart</a:t>
            </a:r>
            <a:r>
              <a:rPr lang="en-US" dirty="0" smtClean="0">
                <a:solidFill>
                  <a:schemeClr val="bg2"/>
                </a:solidFill>
              </a:rPr>
              <a:t> </a:t>
            </a:r>
            <a:r>
              <a:rPr lang="en-US" dirty="0">
                <a:solidFill>
                  <a:schemeClr val="bg2"/>
                </a:solidFill>
              </a:rPr>
              <a:t>et </a:t>
            </a:r>
            <a:r>
              <a:rPr lang="en-US" dirty="0" smtClean="0">
                <a:solidFill>
                  <a:schemeClr val="bg2"/>
                </a:solidFill>
              </a:rPr>
              <a:t>al. 2011; </a:t>
            </a:r>
            <a:r>
              <a:rPr lang="en-US" dirty="0">
                <a:solidFill>
                  <a:schemeClr val="bg2"/>
                </a:solidFill>
              </a:rPr>
              <a:t>and </a:t>
            </a:r>
            <a:r>
              <a:rPr lang="en-US" altLang="en-US" dirty="0">
                <a:solidFill>
                  <a:schemeClr val="bg2"/>
                </a:solidFill>
              </a:rPr>
              <a:t>Raši</a:t>
            </a:r>
            <a:r>
              <a:rPr lang="en-US" dirty="0">
                <a:solidFill>
                  <a:schemeClr val="bg2"/>
                </a:solidFill>
              </a:rPr>
              <a:t> et </a:t>
            </a:r>
            <a:r>
              <a:rPr lang="en-US" dirty="0" smtClean="0">
                <a:solidFill>
                  <a:schemeClr val="bg2"/>
                </a:solidFill>
              </a:rPr>
              <a:t>al. 2011. </a:t>
            </a:r>
            <a:endParaRPr lang="en-US" dirty="0">
              <a:solidFill>
                <a:schemeClr val="bg2"/>
              </a:solidFill>
            </a:endParaRPr>
          </a:p>
        </p:txBody>
      </p:sp>
      <p:pic>
        <p:nvPicPr>
          <p:cNvPr id="10" name="Picture 9"/>
          <p:cNvPicPr/>
          <p:nvPr/>
        </p:nvPicPr>
        <p:blipFill rotWithShape="1">
          <a:blip r:embed="rId8">
            <a:extLst>
              <a:ext uri="{28A0092B-C50C-407E-A947-70E740481C1C}">
                <a14:useLocalDpi xmlns:a14="http://schemas.microsoft.com/office/drawing/2010/main" val="0"/>
              </a:ext>
            </a:extLst>
          </a:blip>
          <a:srcRect l="59208" t="1183" r="35284" b="96255"/>
          <a:stretch/>
        </p:blipFill>
        <p:spPr bwMode="auto">
          <a:xfrm>
            <a:off x="5738638" y="6059606"/>
            <a:ext cx="339727" cy="160852"/>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8">
            <a:extLst>
              <a:ext uri="{28A0092B-C50C-407E-A947-70E740481C1C}">
                <a14:useLocalDpi xmlns:a14="http://schemas.microsoft.com/office/drawing/2010/main" val="0"/>
              </a:ext>
            </a:extLst>
          </a:blip>
          <a:srcRect l="96213" t="9463" r="960" b="89660"/>
          <a:stretch/>
        </p:blipFill>
        <p:spPr bwMode="auto">
          <a:xfrm>
            <a:off x="5738638" y="6239359"/>
            <a:ext cx="339727" cy="168433"/>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8">
            <a:extLst>
              <a:ext uri="{28A0092B-C50C-407E-A947-70E740481C1C}">
                <a14:useLocalDpi xmlns:a14="http://schemas.microsoft.com/office/drawing/2010/main" val="0"/>
              </a:ext>
            </a:extLst>
          </a:blip>
          <a:srcRect l="499" t="37179" r="98279" b="62148"/>
          <a:stretch/>
        </p:blipFill>
        <p:spPr bwMode="auto">
          <a:xfrm>
            <a:off x="5738638" y="6421439"/>
            <a:ext cx="339727" cy="175914"/>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8284" y="1119699"/>
            <a:ext cx="389850" cy="369332"/>
          </a:xfrm>
          <a:prstGeom prst="rect">
            <a:avLst/>
          </a:prstGeom>
        </p:spPr>
        <p:txBody>
          <a:bodyPr wrap="none">
            <a:spAutoFit/>
          </a:bodyPr>
          <a:lstStyle/>
          <a:p>
            <a:r>
              <a:rPr lang="en-US" altLang="en-US" b="1" dirty="0">
                <a:latin typeface="Arial" charset="0"/>
                <a:ea typeface="ＭＳ Ｐゴシック" pitchFamily="34" charset="-128"/>
              </a:rPr>
              <a:t>a)</a:t>
            </a:r>
            <a:endParaRPr lang="en-GB" dirty="0"/>
          </a:p>
        </p:txBody>
      </p:sp>
      <p:sp>
        <p:nvSpPr>
          <p:cNvPr id="13" name="Rectangle 12"/>
          <p:cNvSpPr/>
          <p:nvPr/>
        </p:nvSpPr>
        <p:spPr>
          <a:xfrm>
            <a:off x="3824625" y="1119699"/>
            <a:ext cx="402674" cy="369332"/>
          </a:xfrm>
          <a:prstGeom prst="rect">
            <a:avLst/>
          </a:prstGeom>
        </p:spPr>
        <p:txBody>
          <a:bodyPr wrap="none">
            <a:spAutoFit/>
          </a:bodyPr>
          <a:lstStyle/>
          <a:p>
            <a:r>
              <a:rPr lang="en-US" altLang="en-US" b="1" dirty="0" smtClean="0">
                <a:latin typeface="Arial" charset="0"/>
                <a:ea typeface="ＭＳ Ｐゴシック" pitchFamily="34" charset="-128"/>
              </a:rPr>
              <a:t>b)</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1" descr="S12_W058_00_06082001_f"/>
          <p:cNvPicPr>
            <a:picLocks noChangeAspect="1" noChangeArrowheads="1"/>
          </p:cNvPicPr>
          <p:nvPr/>
        </p:nvPicPr>
        <p:blipFill>
          <a:blip r:embed="rId3"/>
          <a:srcRect/>
          <a:stretch>
            <a:fillRect/>
          </a:stretch>
        </p:blipFill>
        <p:spPr bwMode="auto">
          <a:xfrm>
            <a:off x="185738" y="1214438"/>
            <a:ext cx="2922587" cy="2922587"/>
          </a:xfrm>
          <a:prstGeom prst="rect">
            <a:avLst/>
          </a:prstGeom>
          <a:noFill/>
          <a:ln w="19050">
            <a:solidFill>
              <a:schemeClr val="folHlink"/>
            </a:solidFill>
            <a:miter lim="800000"/>
            <a:headEnd/>
            <a:tailEnd/>
          </a:ln>
        </p:spPr>
      </p:pic>
      <p:sp>
        <p:nvSpPr>
          <p:cNvPr id="73730" name="Rectangle 9"/>
          <p:cNvSpPr>
            <a:spLocks noChangeArrowheads="1"/>
          </p:cNvSpPr>
          <p:nvPr/>
        </p:nvSpPr>
        <p:spPr bwMode="auto">
          <a:xfrm>
            <a:off x="920750" y="1978025"/>
            <a:ext cx="1385888" cy="1417638"/>
          </a:xfrm>
          <a:prstGeom prst="rect">
            <a:avLst/>
          </a:prstGeom>
          <a:noFill/>
          <a:ln w="19050">
            <a:solidFill>
              <a:srgbClr val="FF0000"/>
            </a:solidFill>
            <a:miter lim="800000"/>
            <a:headEnd/>
            <a:tailEnd/>
          </a:ln>
        </p:spPr>
        <p:txBody>
          <a:bodyPr wrap="none" anchor="ctr"/>
          <a:lstStyle/>
          <a:p>
            <a:endParaRPr lang="en-US" dirty="0"/>
          </a:p>
        </p:txBody>
      </p:sp>
      <p:pic>
        <p:nvPicPr>
          <p:cNvPr id="73731" name="Picture 7" descr="S12_W058_05_14062005_f"/>
          <p:cNvPicPr>
            <a:picLocks noChangeAspect="1" noChangeArrowheads="1"/>
          </p:cNvPicPr>
          <p:nvPr/>
        </p:nvPicPr>
        <p:blipFill>
          <a:blip r:embed="rId4"/>
          <a:srcRect/>
          <a:stretch>
            <a:fillRect/>
          </a:stretch>
        </p:blipFill>
        <p:spPr bwMode="auto">
          <a:xfrm>
            <a:off x="2376488" y="2719388"/>
            <a:ext cx="2947987" cy="2947987"/>
          </a:xfrm>
          <a:prstGeom prst="rect">
            <a:avLst/>
          </a:prstGeom>
          <a:noFill/>
          <a:ln w="19050">
            <a:solidFill>
              <a:schemeClr val="folHlink"/>
            </a:solidFill>
            <a:miter lim="800000"/>
            <a:headEnd/>
            <a:tailEnd/>
          </a:ln>
        </p:spPr>
      </p:pic>
      <p:sp>
        <p:nvSpPr>
          <p:cNvPr id="6" name="Titel 1"/>
          <p:cNvSpPr>
            <a:spLocks noGrp="1"/>
          </p:cNvSpPr>
          <p:nvPr>
            <p:ph type="title" idx="4294967295"/>
          </p:nvPr>
        </p:nvSpPr>
        <p:spPr>
          <a:xfrm>
            <a:off x="318851" y="137128"/>
            <a:ext cx="8739423" cy="996347"/>
          </a:xfrm>
        </p:spPr>
        <p:txBody>
          <a:bodyPr/>
          <a:lstStyle/>
          <a:p>
            <a:pPr eaLnBrk="1" hangingPunct="1">
              <a:lnSpc>
                <a:spcPct val="150000"/>
              </a:lnSpc>
              <a:defRPr/>
            </a:pPr>
            <a:r>
              <a:rPr lang="en-US" sz="2000" dirty="0" smtClean="0"/>
              <a:t>Example of forest cover change derived from Landsat TM imagery over a site in Brazil</a:t>
            </a:r>
          </a:p>
        </p:txBody>
      </p:sp>
      <p:sp>
        <p:nvSpPr>
          <p:cNvPr id="73735" name="Text Box 6"/>
          <p:cNvSpPr txBox="1">
            <a:spLocks noChangeArrowheads="1"/>
          </p:cNvSpPr>
          <p:nvPr/>
        </p:nvSpPr>
        <p:spPr bwMode="auto">
          <a:xfrm>
            <a:off x="285750" y="4686300"/>
            <a:ext cx="1889125" cy="307975"/>
          </a:xfrm>
          <a:prstGeom prst="rect">
            <a:avLst/>
          </a:prstGeom>
          <a:noFill/>
          <a:ln w="9525">
            <a:noFill/>
            <a:miter lim="800000"/>
            <a:headEnd/>
            <a:tailEnd/>
          </a:ln>
        </p:spPr>
        <p:txBody>
          <a:bodyPr>
            <a:spAutoFit/>
          </a:bodyPr>
          <a:lstStyle/>
          <a:p>
            <a:pPr algn="ctr">
              <a:spcBef>
                <a:spcPct val="10000"/>
              </a:spcBef>
            </a:pPr>
            <a:r>
              <a:rPr lang="en-US" sz="1400" dirty="0"/>
              <a:t>Landsat-5 TM imagery</a:t>
            </a:r>
          </a:p>
        </p:txBody>
      </p:sp>
      <p:pic>
        <p:nvPicPr>
          <p:cNvPr id="73736" name="Picture 8" descr="S12_W058_10x10_05"/>
          <p:cNvPicPr>
            <a:picLocks noChangeAspect="1" noChangeArrowheads="1"/>
          </p:cNvPicPr>
          <p:nvPr/>
        </p:nvPicPr>
        <p:blipFill>
          <a:blip r:embed="rId5"/>
          <a:srcRect/>
          <a:stretch>
            <a:fillRect/>
          </a:stretch>
        </p:blipFill>
        <p:spPr bwMode="auto">
          <a:xfrm>
            <a:off x="6721475" y="3552825"/>
            <a:ext cx="1919288" cy="1912938"/>
          </a:xfrm>
          <a:prstGeom prst="rect">
            <a:avLst/>
          </a:prstGeom>
          <a:noFill/>
          <a:ln w="19050">
            <a:solidFill>
              <a:srgbClr val="FF0000"/>
            </a:solidFill>
            <a:miter lim="800000"/>
            <a:headEnd/>
            <a:tailEnd/>
          </a:ln>
        </p:spPr>
      </p:pic>
      <p:sp>
        <p:nvSpPr>
          <p:cNvPr id="73737" name="Rectangle 9"/>
          <p:cNvSpPr>
            <a:spLocks noChangeArrowheads="1"/>
          </p:cNvSpPr>
          <p:nvPr/>
        </p:nvSpPr>
        <p:spPr bwMode="auto">
          <a:xfrm>
            <a:off x="3219450" y="3524250"/>
            <a:ext cx="1385888" cy="1417638"/>
          </a:xfrm>
          <a:prstGeom prst="rect">
            <a:avLst/>
          </a:prstGeom>
          <a:noFill/>
          <a:ln w="19050">
            <a:solidFill>
              <a:srgbClr val="FF0000"/>
            </a:solidFill>
            <a:miter lim="800000"/>
            <a:headEnd/>
            <a:tailEnd/>
          </a:ln>
        </p:spPr>
        <p:txBody>
          <a:bodyPr wrap="none" anchor="ctr"/>
          <a:lstStyle/>
          <a:p>
            <a:endParaRPr lang="en-US" dirty="0"/>
          </a:p>
        </p:txBody>
      </p:sp>
      <p:sp>
        <p:nvSpPr>
          <p:cNvPr id="73738" name="Text Box 11"/>
          <p:cNvSpPr txBox="1">
            <a:spLocks noChangeArrowheads="1"/>
          </p:cNvSpPr>
          <p:nvPr/>
        </p:nvSpPr>
        <p:spPr bwMode="auto">
          <a:xfrm>
            <a:off x="5584825" y="1208088"/>
            <a:ext cx="3181350" cy="307777"/>
          </a:xfrm>
          <a:prstGeom prst="rect">
            <a:avLst/>
          </a:prstGeom>
          <a:noFill/>
          <a:ln w="9525">
            <a:noFill/>
            <a:miter lim="800000"/>
            <a:headEnd/>
            <a:tailEnd/>
          </a:ln>
        </p:spPr>
        <p:txBody>
          <a:bodyPr wrap="square">
            <a:spAutoFit/>
          </a:bodyPr>
          <a:lstStyle/>
          <a:p>
            <a:pPr algn="ctr">
              <a:spcBef>
                <a:spcPct val="10000"/>
              </a:spcBef>
            </a:pPr>
            <a:r>
              <a:rPr lang="en-US" sz="1400" dirty="0" smtClean="0"/>
              <a:t>Land cover maps of  </a:t>
            </a:r>
            <a:r>
              <a:rPr lang="en-US" sz="1400" dirty="0"/>
              <a:t>2001 to 2005</a:t>
            </a:r>
          </a:p>
        </p:txBody>
      </p:sp>
      <p:sp>
        <p:nvSpPr>
          <p:cNvPr id="73739" name="Text Box 6"/>
          <p:cNvSpPr txBox="1">
            <a:spLocks noChangeArrowheads="1"/>
          </p:cNvSpPr>
          <p:nvPr/>
        </p:nvSpPr>
        <p:spPr bwMode="auto">
          <a:xfrm>
            <a:off x="996950" y="1282700"/>
            <a:ext cx="1393825" cy="338138"/>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6 August 2001</a:t>
            </a:r>
          </a:p>
        </p:txBody>
      </p:sp>
      <p:sp>
        <p:nvSpPr>
          <p:cNvPr id="73740" name="Text Box 6"/>
          <p:cNvSpPr txBox="1">
            <a:spLocks noChangeArrowheads="1"/>
          </p:cNvSpPr>
          <p:nvPr/>
        </p:nvSpPr>
        <p:spPr bwMode="auto">
          <a:xfrm>
            <a:off x="3232150" y="2794000"/>
            <a:ext cx="1393825" cy="338138"/>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15 June 2005</a:t>
            </a:r>
          </a:p>
        </p:txBody>
      </p:sp>
      <p:pic>
        <p:nvPicPr>
          <p:cNvPr id="73741" name="Picture 14" descr="S12_W058_10x10_00"/>
          <p:cNvPicPr>
            <a:picLocks noChangeAspect="1" noChangeArrowheads="1"/>
          </p:cNvPicPr>
          <p:nvPr/>
        </p:nvPicPr>
        <p:blipFill>
          <a:blip r:embed="rId6"/>
          <a:srcRect/>
          <a:stretch>
            <a:fillRect/>
          </a:stretch>
        </p:blipFill>
        <p:spPr bwMode="auto">
          <a:xfrm>
            <a:off x="5434013" y="1571625"/>
            <a:ext cx="1901825" cy="1898650"/>
          </a:xfrm>
          <a:prstGeom prst="rect">
            <a:avLst/>
          </a:prstGeom>
          <a:noFill/>
          <a:ln w="19050">
            <a:solidFill>
              <a:srgbClr val="FF0000"/>
            </a:solidFill>
            <a:miter lim="800000"/>
            <a:headEnd/>
            <a:tailEnd/>
          </a:ln>
        </p:spPr>
      </p:pic>
      <p:sp>
        <p:nvSpPr>
          <p:cNvPr id="73742" name="Text Box 6"/>
          <p:cNvSpPr txBox="1">
            <a:spLocks noChangeArrowheads="1"/>
          </p:cNvSpPr>
          <p:nvPr/>
        </p:nvSpPr>
        <p:spPr bwMode="auto">
          <a:xfrm>
            <a:off x="5670550" y="1536700"/>
            <a:ext cx="1504950" cy="336550"/>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6 August 2001</a:t>
            </a:r>
          </a:p>
        </p:txBody>
      </p:sp>
      <p:sp>
        <p:nvSpPr>
          <p:cNvPr id="73743" name="Text Box 6"/>
          <p:cNvSpPr txBox="1">
            <a:spLocks noChangeArrowheads="1"/>
          </p:cNvSpPr>
          <p:nvPr/>
        </p:nvSpPr>
        <p:spPr bwMode="auto">
          <a:xfrm>
            <a:off x="6915150" y="3505200"/>
            <a:ext cx="1504950" cy="336550"/>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15 June 2005</a:t>
            </a:r>
          </a:p>
        </p:txBody>
      </p:sp>
      <p:sp>
        <p:nvSpPr>
          <p:cNvPr id="73744" name="Text Box 8"/>
          <p:cNvSpPr txBox="1">
            <a:spLocks noChangeArrowheads="1"/>
          </p:cNvSpPr>
          <p:nvPr/>
        </p:nvSpPr>
        <p:spPr bwMode="auto">
          <a:xfrm>
            <a:off x="5862570" y="5448300"/>
            <a:ext cx="3076575" cy="641350"/>
          </a:xfrm>
          <a:prstGeom prst="rect">
            <a:avLst/>
          </a:prstGeom>
          <a:noFill/>
          <a:ln w="9525">
            <a:noFill/>
            <a:miter lim="800000"/>
            <a:headEnd/>
            <a:tailEnd/>
          </a:ln>
        </p:spPr>
        <p:txBody>
          <a:bodyPr>
            <a:spAutoFit/>
          </a:bodyPr>
          <a:lstStyle/>
          <a:p>
            <a:r>
              <a:rPr lang="en-US" dirty="0"/>
              <a:t>Sources: </a:t>
            </a:r>
            <a:r>
              <a:rPr lang="en-US" dirty="0" smtClean="0"/>
              <a:t>USGS 2015, </a:t>
            </a:r>
            <a:r>
              <a:rPr lang="en-US" dirty="0"/>
              <a:t>GLS </a:t>
            </a:r>
            <a:r>
              <a:rPr lang="en-US" dirty="0" smtClean="0"/>
              <a:t>dataset; Eva </a:t>
            </a:r>
            <a:r>
              <a:rPr lang="en-US" dirty="0"/>
              <a:t>et </a:t>
            </a:r>
            <a:r>
              <a:rPr lang="en-US" dirty="0" smtClean="0"/>
              <a:t>al. 2012. </a:t>
            </a:r>
            <a:endParaRPr lang="en-US" dirty="0"/>
          </a:p>
        </p:txBody>
      </p:sp>
      <p:sp>
        <p:nvSpPr>
          <p:cNvPr id="17" name="TextBox 16"/>
          <p:cNvSpPr txBox="1"/>
          <p:nvPr/>
        </p:nvSpPr>
        <p:spPr>
          <a:xfrm>
            <a:off x="7614444" y="2380000"/>
            <a:ext cx="1531188" cy="954107"/>
          </a:xfrm>
          <a:prstGeom prst="rect">
            <a:avLst/>
          </a:prstGeom>
          <a:solidFill>
            <a:schemeClr val="bg1"/>
          </a:solidFill>
        </p:spPr>
        <p:txBody>
          <a:bodyPr wrap="none" rtlCol="0">
            <a:spAutoFit/>
          </a:bodyPr>
          <a:lstStyle/>
          <a:p>
            <a:r>
              <a:rPr lang="en-GB" sz="1200" b="1" dirty="0" smtClean="0">
                <a:solidFill>
                  <a:schemeClr val="accent6"/>
                </a:solidFill>
                <a:latin typeface="Verdana" pitchFamily="34" charset="0"/>
              </a:rPr>
              <a:t>Legend</a:t>
            </a:r>
          </a:p>
          <a:p>
            <a:r>
              <a:rPr lang="en-GB" sz="1100" dirty="0" smtClean="0">
                <a:solidFill>
                  <a:schemeClr val="accent6"/>
                </a:solidFill>
                <a:latin typeface="Verdana" pitchFamily="34" charset="0"/>
              </a:rPr>
              <a:t>Tree cover</a:t>
            </a:r>
          </a:p>
          <a:p>
            <a:r>
              <a:rPr lang="en-GB" sz="1100" dirty="0" smtClean="0">
                <a:solidFill>
                  <a:schemeClr val="accent6"/>
                </a:solidFill>
                <a:latin typeface="Verdana" pitchFamily="34" charset="0"/>
              </a:rPr>
              <a:t>Tree cover mosaic</a:t>
            </a:r>
          </a:p>
          <a:p>
            <a:r>
              <a:rPr lang="en-GB" sz="1100" dirty="0" smtClean="0">
                <a:solidFill>
                  <a:schemeClr val="accent6"/>
                </a:solidFill>
                <a:latin typeface="Verdana" pitchFamily="34" charset="0"/>
              </a:rPr>
              <a:t>Other wooded land</a:t>
            </a:r>
          </a:p>
          <a:p>
            <a:r>
              <a:rPr lang="en-GB" sz="1100" dirty="0" smtClean="0">
                <a:solidFill>
                  <a:schemeClr val="accent6"/>
                </a:solidFill>
                <a:latin typeface="Verdana" pitchFamily="34" charset="0"/>
              </a:rPr>
              <a:t>Other land cover</a:t>
            </a:r>
          </a:p>
        </p:txBody>
      </p:sp>
      <p:pic>
        <p:nvPicPr>
          <p:cNvPr id="16" name="Picture 14" descr="N19_E100_10x10_90-10segm"/>
          <p:cNvPicPr>
            <a:picLocks noChangeAspect="1" noChangeArrowheads="1"/>
          </p:cNvPicPr>
          <p:nvPr/>
        </p:nvPicPr>
        <p:blipFill rotWithShape="1">
          <a:blip r:embed="rId7"/>
          <a:srcRect l="72224" t="3489" r="25210" b="87212"/>
          <a:stretch/>
        </p:blipFill>
        <p:spPr bwMode="auto">
          <a:xfrm>
            <a:off x="7387892" y="2554932"/>
            <a:ext cx="317500" cy="73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US" sz="2800" dirty="0" smtClean="0"/>
              <a:t>Visual verification</a:t>
            </a:r>
            <a:endParaRPr lang="en-US" sz="2800" dirty="0"/>
          </a:p>
        </p:txBody>
      </p:sp>
      <p:sp>
        <p:nvSpPr>
          <p:cNvPr id="75780" name="Tijdelijke aanduiding voor tekst 2"/>
          <p:cNvSpPr>
            <a:spLocks noGrp="1"/>
          </p:cNvSpPr>
          <p:nvPr>
            <p:ph type="body" sz="quarter" idx="10"/>
          </p:nvPr>
        </p:nvSpPr>
        <p:spPr>
          <a:xfrm>
            <a:off x="271463" y="1895475"/>
            <a:ext cx="8548687" cy="3190875"/>
          </a:xfrm>
        </p:spPr>
        <p:txBody>
          <a:bodyPr/>
          <a:lstStyle/>
          <a:p>
            <a:pPr eaLnBrk="1" hangingPunct="1"/>
            <a:r>
              <a:rPr lang="en-US" dirty="0" smtClean="0"/>
              <a:t>Visual verification (or classification) is indispensable.</a:t>
            </a:r>
          </a:p>
          <a:p>
            <a:pPr eaLnBrk="1" hangingPunct="1"/>
            <a:r>
              <a:rPr lang="en-US" dirty="0"/>
              <a:t>V</a:t>
            </a:r>
            <a:r>
              <a:rPr lang="en-US" dirty="0" smtClean="0"/>
              <a:t>erification should take advantage of image pairs.</a:t>
            </a:r>
          </a:p>
          <a:p>
            <a:pPr eaLnBrk="1" hangingPunct="1"/>
            <a:r>
              <a:rPr lang="en-US" dirty="0" smtClean="0"/>
              <a:t>Existing maps may be used as support.</a:t>
            </a:r>
          </a:p>
          <a:p>
            <a:pPr eaLnBrk="1" hangingPunct="1"/>
            <a:r>
              <a:rPr lang="en-US" dirty="0" smtClean="0"/>
              <a:t>Single image pairs are preferred over image mosaics.</a:t>
            </a:r>
          </a:p>
          <a:p>
            <a:pPr eaLnBrk="1" hangingPunct="1"/>
            <a:r>
              <a:rPr lang="en-US" dirty="0" smtClean="0"/>
              <a:t>Spectral, spatial, and temporal (seasonality) characteristics of the forests have to be considered.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243209" y="171809"/>
            <a:ext cx="8748391" cy="7902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n-US" sz="2000" dirty="0" smtClean="0"/>
              <a:t>Example </a:t>
            </a:r>
            <a:r>
              <a:rPr lang="en-US" sz="2000" dirty="0"/>
              <a:t>of </a:t>
            </a:r>
            <a:r>
              <a:rPr lang="en-US" sz="2000" dirty="0" smtClean="0"/>
              <a:t>visual validation of the automated JRC-FAO assessment results</a:t>
            </a:r>
          </a:p>
        </p:txBody>
      </p:sp>
      <p:sp>
        <p:nvSpPr>
          <p:cNvPr id="77828" name="Text Box 8"/>
          <p:cNvSpPr txBox="1">
            <a:spLocks noChangeArrowheads="1"/>
          </p:cNvSpPr>
          <p:nvPr/>
        </p:nvSpPr>
        <p:spPr bwMode="auto">
          <a:xfrm>
            <a:off x="47625" y="4892962"/>
            <a:ext cx="2454275" cy="830997"/>
          </a:xfrm>
          <a:prstGeom prst="rect">
            <a:avLst/>
          </a:prstGeom>
          <a:noFill/>
          <a:ln w="9525">
            <a:noFill/>
            <a:miter lim="800000"/>
            <a:headEnd/>
            <a:tailEnd/>
          </a:ln>
        </p:spPr>
        <p:txBody>
          <a:bodyPr wrap="square">
            <a:spAutoFit/>
          </a:bodyPr>
          <a:lstStyle/>
          <a:p>
            <a:pPr algn="r"/>
            <a:r>
              <a:rPr lang="en-US" sz="1600" dirty="0">
                <a:solidFill>
                  <a:schemeClr val="bg2"/>
                </a:solidFill>
              </a:rPr>
              <a:t>Source: </a:t>
            </a:r>
            <a:r>
              <a:rPr lang="en-US" sz="1600" dirty="0" smtClean="0"/>
              <a:t>USGS 2015, </a:t>
            </a:r>
            <a:r>
              <a:rPr lang="en-US" sz="1600" dirty="0"/>
              <a:t>GLS </a:t>
            </a:r>
            <a:r>
              <a:rPr lang="en-US" sz="1600" dirty="0" smtClean="0"/>
              <a:t>dataset; </a:t>
            </a:r>
            <a:r>
              <a:rPr lang="en-US" sz="1600" dirty="0" smtClean="0">
                <a:solidFill>
                  <a:schemeClr val="bg2"/>
                </a:solidFill>
              </a:rPr>
              <a:t>JRC</a:t>
            </a:r>
            <a:r>
              <a:rPr lang="en-US" sz="1600" dirty="0">
                <a:solidFill>
                  <a:schemeClr val="bg2"/>
                </a:solidFill>
              </a:rPr>
              <a:t>;</a:t>
            </a:r>
            <a:r>
              <a:rPr lang="en-US" sz="1600" dirty="0" smtClean="0">
                <a:solidFill>
                  <a:schemeClr val="bg2"/>
                </a:solidFill>
              </a:rPr>
              <a:t> </a:t>
            </a:r>
            <a:r>
              <a:rPr lang="en-US" sz="1600" dirty="0">
                <a:solidFill>
                  <a:schemeClr val="bg2"/>
                </a:solidFill>
              </a:rPr>
              <a:t>Simonetti et </a:t>
            </a:r>
            <a:r>
              <a:rPr lang="en-US" sz="1600" dirty="0" smtClean="0">
                <a:solidFill>
                  <a:schemeClr val="bg2"/>
                </a:solidFill>
              </a:rPr>
              <a:t>al. </a:t>
            </a:r>
            <a:r>
              <a:rPr lang="en-US" sz="1600" dirty="0">
                <a:solidFill>
                  <a:schemeClr val="bg2"/>
                </a:solidFill>
              </a:rPr>
              <a:t>2011 </a:t>
            </a:r>
          </a:p>
        </p:txBody>
      </p:sp>
      <p:pic>
        <p:nvPicPr>
          <p:cNvPr id="77829" name="Picture 14" descr="N19_E100_10x10_90-10segm"/>
          <p:cNvPicPr>
            <a:picLocks noChangeAspect="1" noChangeArrowheads="1"/>
          </p:cNvPicPr>
          <p:nvPr/>
        </p:nvPicPr>
        <p:blipFill>
          <a:blip r:embed="rId3"/>
          <a:srcRect/>
          <a:stretch>
            <a:fillRect/>
          </a:stretch>
        </p:blipFill>
        <p:spPr bwMode="auto">
          <a:xfrm>
            <a:off x="2533650" y="990600"/>
            <a:ext cx="6486525" cy="4686300"/>
          </a:xfrm>
          <a:prstGeom prst="rect">
            <a:avLst/>
          </a:prstGeom>
          <a:noFill/>
          <a:ln w="9525">
            <a:noFill/>
            <a:miter lim="800000"/>
            <a:headEnd/>
            <a:tailEnd/>
          </a:ln>
        </p:spPr>
      </p:pic>
      <p:sp>
        <p:nvSpPr>
          <p:cNvPr id="77830" name="Text Box 6"/>
          <p:cNvSpPr txBox="1">
            <a:spLocks noChangeArrowheads="1"/>
          </p:cNvSpPr>
          <p:nvPr/>
        </p:nvSpPr>
        <p:spPr bwMode="auto">
          <a:xfrm>
            <a:off x="354013" y="1428750"/>
            <a:ext cx="1925637" cy="2862263"/>
          </a:xfrm>
          <a:prstGeom prst="rect">
            <a:avLst/>
          </a:prstGeom>
          <a:noFill/>
          <a:ln w="9525">
            <a:noFill/>
            <a:miter lim="800000"/>
            <a:headEnd/>
            <a:tailEnd/>
          </a:ln>
        </p:spPr>
        <p:txBody>
          <a:bodyPr lIns="91411" tIns="45706" rIns="91411" bIns="45706">
            <a:spAutoFit/>
          </a:bodyPr>
          <a:lstStyle/>
          <a:p>
            <a:pPr algn="ctr" defTabSz="1279525"/>
            <a:r>
              <a:rPr lang="en-US" b="1" dirty="0">
                <a:solidFill>
                  <a:schemeClr val="bg2"/>
                </a:solidFill>
              </a:rPr>
              <a:t>Expert </a:t>
            </a:r>
            <a:r>
              <a:rPr lang="en-US" b="1" dirty="0" smtClean="0">
                <a:solidFill>
                  <a:schemeClr val="bg2"/>
                </a:solidFill>
              </a:rPr>
              <a:t>validation</a:t>
            </a:r>
            <a:endParaRPr lang="en-US" b="1" dirty="0">
              <a:solidFill>
                <a:schemeClr val="bg2"/>
              </a:solidFill>
            </a:endParaRPr>
          </a:p>
          <a:p>
            <a:pPr algn="ctr" defTabSz="1279525"/>
            <a:r>
              <a:rPr lang="en-US" b="1" dirty="0">
                <a:solidFill>
                  <a:schemeClr val="bg2"/>
                </a:solidFill>
              </a:rPr>
              <a:t> with tailored </a:t>
            </a:r>
            <a:r>
              <a:rPr lang="en-US" b="1" dirty="0" smtClean="0">
                <a:solidFill>
                  <a:schemeClr val="bg2"/>
                </a:solidFill>
              </a:rPr>
              <a:t>validation </a:t>
            </a:r>
            <a:r>
              <a:rPr lang="en-US" b="1" dirty="0">
                <a:solidFill>
                  <a:schemeClr val="bg2"/>
                </a:solidFill>
              </a:rPr>
              <a:t>Tool</a:t>
            </a:r>
          </a:p>
          <a:p>
            <a:pPr algn="ctr" defTabSz="1279525"/>
            <a:endParaRPr lang="en-US" dirty="0">
              <a:solidFill>
                <a:schemeClr val="bg2"/>
              </a:solidFill>
            </a:endParaRPr>
          </a:p>
          <a:p>
            <a:pPr algn="ctr" defTabSz="1279525"/>
            <a:endParaRPr lang="en-US" dirty="0">
              <a:solidFill>
                <a:schemeClr val="bg2"/>
              </a:solidFill>
            </a:endParaRPr>
          </a:p>
          <a:p>
            <a:pPr algn="ctr" defTabSz="1279525"/>
            <a:r>
              <a:rPr lang="en-US" dirty="0">
                <a:solidFill>
                  <a:schemeClr val="bg2"/>
                </a:solidFill>
              </a:rPr>
              <a:t>Visual Control </a:t>
            </a:r>
          </a:p>
          <a:p>
            <a:pPr algn="ctr" defTabSz="1279525"/>
            <a:r>
              <a:rPr lang="en-US" dirty="0" smtClean="0">
                <a:solidFill>
                  <a:schemeClr val="bg2"/>
                </a:solidFill>
              </a:rPr>
              <a:t>and</a:t>
            </a:r>
            <a:endParaRPr lang="en-US" dirty="0">
              <a:solidFill>
                <a:schemeClr val="bg2"/>
              </a:solidFill>
            </a:endParaRPr>
          </a:p>
          <a:p>
            <a:pPr algn="ctr" defTabSz="1279525"/>
            <a:r>
              <a:rPr lang="en-US" dirty="0">
                <a:solidFill>
                  <a:schemeClr val="bg2"/>
                </a:solidFill>
              </a:rPr>
              <a:t>Interpretation</a:t>
            </a:r>
          </a:p>
          <a:p>
            <a:pPr algn="ctr" defTabSz="1279525"/>
            <a:r>
              <a:rPr lang="en-US" dirty="0">
                <a:solidFill>
                  <a:schemeClr val="bg2"/>
                </a:solidFill>
              </a:rPr>
              <a:t>of automated mapping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GB" dirty="0" smtClean="0"/>
              <a:t>Outline of lecture</a:t>
            </a:r>
            <a:endParaRPr lang="en-GB"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Introduction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Selection of a monitoring approach </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Image classification and analysis</a:t>
            </a:r>
          </a:p>
          <a:p>
            <a:pPr marL="342900" indent="-342900" eaLnBrk="1" hangingPunct="1">
              <a:lnSpc>
                <a:spcPct val="100000"/>
              </a:lnSpc>
              <a:buSzPct val="100000"/>
              <a:buFont typeface="Verdana" pitchFamily="34" charset="0"/>
              <a:buAutoNum type="arabicPeriod"/>
            </a:pPr>
            <a:r>
              <a:rPr lang="en-GB" b="1" dirty="0" smtClean="0"/>
              <a:t>Accuracy assessment</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Limitations to using satellite data</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091" y="134940"/>
            <a:ext cx="8699983" cy="840125"/>
          </a:xfrm>
        </p:spPr>
        <p:txBody>
          <a:bodyPr/>
          <a:lstStyle/>
          <a:p>
            <a:pPr eaLnBrk="1" hangingPunct="1">
              <a:defRPr/>
            </a:pPr>
            <a:r>
              <a:rPr lang="en-GB" sz="2800" dirty="0" smtClean="0"/>
              <a:t>Basic concepts of an accuracy assessment</a:t>
            </a:r>
            <a:endParaRPr lang="en-GB" sz="2800" dirty="0"/>
          </a:p>
        </p:txBody>
      </p:sp>
      <p:sp>
        <p:nvSpPr>
          <p:cNvPr id="79876" name="Tijdelijke aanduiding voor tekst 2"/>
          <p:cNvSpPr>
            <a:spLocks noGrp="1"/>
          </p:cNvSpPr>
          <p:nvPr>
            <p:ph type="body" sz="quarter" idx="10"/>
          </p:nvPr>
        </p:nvSpPr>
        <p:spPr>
          <a:xfrm>
            <a:off x="295275" y="1444625"/>
            <a:ext cx="8604250" cy="4432299"/>
          </a:xfrm>
        </p:spPr>
        <p:txBody>
          <a:bodyPr/>
          <a:lstStyle/>
          <a:p>
            <a:pPr eaLnBrk="1" hangingPunct="1"/>
            <a:r>
              <a:rPr lang="en-US" dirty="0" smtClean="0"/>
              <a:t>Reporting accuracy and verification of results are essential components of a monitoring system.</a:t>
            </a:r>
          </a:p>
          <a:p>
            <a:pPr eaLnBrk="1" hangingPunct="1"/>
            <a:r>
              <a:rPr lang="en-US" dirty="0" smtClean="0"/>
              <a:t>Accuracy assessment should be based on higher quality data, e.g., </a:t>
            </a:r>
            <a:r>
              <a:rPr lang="en-US" i="1" dirty="0" smtClean="0"/>
              <a:t>in-situ</a:t>
            </a:r>
            <a:r>
              <a:rPr lang="en-US" dirty="0" smtClean="0"/>
              <a:t> observations or analysis of very high resolution aircraft or satellite data.</a:t>
            </a:r>
          </a:p>
          <a:p>
            <a:pPr eaLnBrk="1" hangingPunct="1"/>
            <a:r>
              <a:rPr lang="en-US" dirty="0" smtClean="0"/>
              <a:t>Attention </a:t>
            </a:r>
            <a:r>
              <a:rPr lang="en-US" dirty="0"/>
              <a:t>needs to be given to the timing of the </a:t>
            </a:r>
            <a:r>
              <a:rPr lang="en-US" dirty="0" smtClean="0"/>
              <a:t>reference dataset, </a:t>
            </a:r>
            <a:r>
              <a:rPr lang="en-US" dirty="0"/>
              <a:t>so that </a:t>
            </a:r>
            <a:r>
              <a:rPr lang="en-US" dirty="0" smtClean="0"/>
              <a:t>it matches </a:t>
            </a:r>
            <a:r>
              <a:rPr lang="en-US" dirty="0"/>
              <a:t>temporally to the </a:t>
            </a:r>
            <a:r>
              <a:rPr lang="en-US" dirty="0" smtClean="0"/>
              <a:t>dataset that </a:t>
            </a:r>
            <a:r>
              <a:rPr lang="en-US" dirty="0"/>
              <a:t>has been used for the forest cover </a:t>
            </a:r>
            <a:r>
              <a:rPr lang="en-US" dirty="0" smtClean="0"/>
              <a:t>mapping.</a:t>
            </a:r>
          </a:p>
          <a:p>
            <a:pPr eaLnBrk="1" hangingPunct="1"/>
            <a:r>
              <a:rPr lang="en-US" dirty="0" smtClean="0"/>
              <a:t>Ideally, a statistically valid sampling procedure should be used to determine accuracy; this should lead to quantitative description of the uncertainty of the forest area estimates.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71759" y="171809"/>
            <a:ext cx="8919841" cy="7902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n-US" sz="2000" dirty="0" smtClean="0"/>
              <a:t>Example </a:t>
            </a:r>
            <a:r>
              <a:rPr lang="en-US" sz="2000" dirty="0"/>
              <a:t>of </a:t>
            </a:r>
            <a:r>
              <a:rPr lang="en-US" sz="2000" dirty="0" smtClean="0"/>
              <a:t>the usability of very high resolution imagery for accuracy assessment</a:t>
            </a:r>
          </a:p>
        </p:txBody>
      </p:sp>
      <p:sp>
        <p:nvSpPr>
          <p:cNvPr id="81924" name="Text Box 8"/>
          <p:cNvSpPr txBox="1">
            <a:spLocks noChangeArrowheads="1"/>
          </p:cNvSpPr>
          <p:nvPr/>
        </p:nvSpPr>
        <p:spPr bwMode="auto">
          <a:xfrm>
            <a:off x="3028951" y="5686756"/>
            <a:ext cx="6132114" cy="338554"/>
          </a:xfrm>
          <a:prstGeom prst="rect">
            <a:avLst/>
          </a:prstGeom>
          <a:noFill/>
          <a:ln w="9525">
            <a:noFill/>
            <a:miter lim="800000"/>
            <a:headEnd/>
            <a:tailEnd/>
          </a:ln>
        </p:spPr>
        <p:txBody>
          <a:bodyPr wrap="square">
            <a:spAutoFit/>
          </a:bodyPr>
          <a:lstStyle/>
          <a:p>
            <a:r>
              <a:rPr lang="en-US" sz="1600" dirty="0">
                <a:solidFill>
                  <a:schemeClr val="bg2"/>
                </a:solidFill>
              </a:rPr>
              <a:t>Source: </a:t>
            </a:r>
            <a:r>
              <a:rPr lang="en-US" sz="1600" dirty="0" smtClean="0"/>
              <a:t>USGS 2015, GLS dataset; ESA/</a:t>
            </a:r>
            <a:r>
              <a:rPr lang="en-US" sz="1600" dirty="0" smtClean="0">
                <a:solidFill>
                  <a:schemeClr val="bg2"/>
                </a:solidFill>
              </a:rPr>
              <a:t>JRC </a:t>
            </a:r>
            <a:r>
              <a:rPr lang="en-US" sz="1600" dirty="0">
                <a:solidFill>
                  <a:schemeClr val="bg2"/>
                </a:solidFill>
              </a:rPr>
              <a:t>TropForest project (Kompsat</a:t>
            </a:r>
            <a:r>
              <a:rPr lang="en-US" sz="1600" dirty="0" smtClean="0">
                <a:solidFill>
                  <a:schemeClr val="bg2"/>
                </a:solidFill>
              </a:rPr>
              <a:t>). </a:t>
            </a:r>
            <a:endParaRPr lang="en-US" sz="1600" dirty="0">
              <a:solidFill>
                <a:schemeClr val="bg2"/>
              </a:solidFill>
            </a:endParaRPr>
          </a:p>
        </p:txBody>
      </p:sp>
      <p:pic>
        <p:nvPicPr>
          <p:cNvPr id="81925" name="Picture 2"/>
          <p:cNvPicPr>
            <a:picLocks noChangeAspect="1" noChangeArrowheads="1"/>
          </p:cNvPicPr>
          <p:nvPr/>
        </p:nvPicPr>
        <p:blipFill>
          <a:blip r:embed="rId3"/>
          <a:srcRect/>
          <a:stretch>
            <a:fillRect/>
          </a:stretch>
        </p:blipFill>
        <p:spPr bwMode="auto">
          <a:xfrm>
            <a:off x="309563" y="1476375"/>
            <a:ext cx="4100512" cy="4216400"/>
          </a:xfrm>
          <a:prstGeom prst="rect">
            <a:avLst/>
          </a:prstGeom>
          <a:noFill/>
          <a:ln w="9525">
            <a:noFill/>
            <a:miter lim="800000"/>
            <a:headEnd/>
            <a:tailEnd/>
          </a:ln>
        </p:spPr>
      </p:pic>
      <p:pic>
        <p:nvPicPr>
          <p:cNvPr id="81926" name="Picture 3"/>
          <p:cNvPicPr>
            <a:picLocks noChangeAspect="1" noChangeArrowheads="1"/>
          </p:cNvPicPr>
          <p:nvPr/>
        </p:nvPicPr>
        <p:blipFill>
          <a:blip r:embed="rId4"/>
          <a:srcRect/>
          <a:stretch>
            <a:fillRect/>
          </a:stretch>
        </p:blipFill>
        <p:spPr bwMode="auto">
          <a:xfrm>
            <a:off x="4737100" y="1476375"/>
            <a:ext cx="4090988" cy="4216400"/>
          </a:xfrm>
          <a:prstGeom prst="rect">
            <a:avLst/>
          </a:prstGeom>
          <a:noFill/>
          <a:ln w="9525">
            <a:noFill/>
            <a:miter lim="800000"/>
            <a:headEnd/>
            <a:tailEnd/>
          </a:ln>
        </p:spPr>
      </p:pic>
      <p:sp>
        <p:nvSpPr>
          <p:cNvPr id="81927" name="Rectangle 13"/>
          <p:cNvSpPr>
            <a:spLocks noChangeArrowheads="1"/>
          </p:cNvSpPr>
          <p:nvPr/>
        </p:nvSpPr>
        <p:spPr bwMode="auto">
          <a:xfrm>
            <a:off x="4791075" y="1524000"/>
            <a:ext cx="1428750" cy="307975"/>
          </a:xfrm>
          <a:prstGeom prst="rect">
            <a:avLst/>
          </a:prstGeom>
          <a:solidFill>
            <a:srgbClr val="FFFFFF"/>
          </a:solidFill>
          <a:ln w="9525">
            <a:noFill/>
            <a:miter lim="800000"/>
            <a:headEnd/>
            <a:tailEnd/>
          </a:ln>
        </p:spPr>
        <p:txBody>
          <a:bodyPr>
            <a:spAutoFit/>
          </a:bodyPr>
          <a:lstStyle/>
          <a:p>
            <a:pPr algn="ctr"/>
            <a:r>
              <a:rPr lang="en-US" altLang="en-US" sz="1400" dirty="0">
                <a:latin typeface="Arial" charset="0"/>
                <a:cs typeface="Arial" charset="0"/>
              </a:rPr>
              <a:t>Kompsat-2</a:t>
            </a:r>
          </a:p>
        </p:txBody>
      </p:sp>
      <p:sp>
        <p:nvSpPr>
          <p:cNvPr id="81928" name="Rectangle 14"/>
          <p:cNvSpPr>
            <a:spLocks noChangeArrowheads="1"/>
          </p:cNvSpPr>
          <p:nvPr/>
        </p:nvSpPr>
        <p:spPr bwMode="auto">
          <a:xfrm>
            <a:off x="371475" y="1524000"/>
            <a:ext cx="1398588" cy="307975"/>
          </a:xfrm>
          <a:prstGeom prst="rect">
            <a:avLst/>
          </a:prstGeom>
          <a:solidFill>
            <a:srgbClr val="FFFFFF"/>
          </a:solidFill>
          <a:ln w="9525">
            <a:noFill/>
            <a:miter lim="800000"/>
            <a:headEnd/>
            <a:tailEnd/>
          </a:ln>
        </p:spPr>
        <p:txBody>
          <a:bodyPr>
            <a:spAutoFit/>
          </a:bodyPr>
          <a:lstStyle/>
          <a:p>
            <a:pPr algn="ctr"/>
            <a:r>
              <a:rPr lang="en-US" altLang="en-US" sz="1400" dirty="0">
                <a:latin typeface="Arial" charset="0"/>
                <a:cs typeface="Arial" charset="0"/>
              </a:rPr>
              <a:t>Landsat ETM+</a:t>
            </a:r>
          </a:p>
        </p:txBody>
      </p:sp>
      <p:sp>
        <p:nvSpPr>
          <p:cNvPr id="81929" name="Rectangle 11"/>
          <p:cNvSpPr>
            <a:spLocks noChangeArrowheads="1"/>
          </p:cNvSpPr>
          <p:nvPr/>
        </p:nvSpPr>
        <p:spPr bwMode="auto">
          <a:xfrm>
            <a:off x="733425" y="1047750"/>
            <a:ext cx="7715250" cy="369332"/>
          </a:xfrm>
          <a:prstGeom prst="rect">
            <a:avLst/>
          </a:prstGeom>
          <a:noFill/>
          <a:ln w="9525">
            <a:noFill/>
            <a:miter lim="800000"/>
            <a:headEnd/>
            <a:tailEnd/>
          </a:ln>
        </p:spPr>
        <p:txBody>
          <a:bodyPr wrap="square">
            <a:spAutoFit/>
          </a:bodyPr>
          <a:lstStyle/>
          <a:p>
            <a:r>
              <a:rPr lang="en-US" altLang="en-US" b="1" dirty="0">
                <a:solidFill>
                  <a:schemeClr val="bg2"/>
                </a:solidFill>
                <a:latin typeface="Arial" charset="0"/>
                <a:cs typeface="Arial" charset="0"/>
              </a:rPr>
              <a:t>LANDSAT 30 m </a:t>
            </a:r>
            <a:r>
              <a:rPr lang="en-US" altLang="en-US" b="1" dirty="0" smtClean="0">
                <a:solidFill>
                  <a:schemeClr val="bg2"/>
                </a:solidFill>
                <a:latin typeface="Arial" charset="0"/>
                <a:cs typeface="Arial" charset="0"/>
              </a:rPr>
              <a:t>versus  </a:t>
            </a:r>
            <a:r>
              <a:rPr lang="en-US" altLang="en-US" b="1" dirty="0">
                <a:solidFill>
                  <a:schemeClr val="bg2"/>
                </a:solidFill>
                <a:latin typeface="Arial" charset="0"/>
                <a:cs typeface="Arial" charset="0"/>
              </a:rPr>
              <a:t>Kompsat-2  4 m resolution (RGB: NIR-R-G)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163514"/>
            <a:ext cx="8442796" cy="840125"/>
          </a:xfrm>
        </p:spPr>
        <p:txBody>
          <a:bodyPr/>
          <a:lstStyle/>
          <a:p>
            <a:pPr eaLnBrk="1" hangingPunct="1">
              <a:defRPr/>
            </a:pPr>
            <a:r>
              <a:rPr lang="en-GB" sz="2800" dirty="0" smtClean="0"/>
              <a:t>Considerations for reporting</a:t>
            </a:r>
            <a:endParaRPr lang="en-GB" sz="2800" dirty="0"/>
          </a:p>
        </p:txBody>
      </p:sp>
      <p:sp>
        <p:nvSpPr>
          <p:cNvPr id="86020" name="Tijdelijke aanduiding voor tekst 2"/>
          <p:cNvSpPr>
            <a:spLocks noGrp="1"/>
          </p:cNvSpPr>
          <p:nvPr>
            <p:ph type="body" sz="quarter" idx="10"/>
          </p:nvPr>
        </p:nvSpPr>
        <p:spPr>
          <a:xfrm>
            <a:off x="314325" y="1482725"/>
            <a:ext cx="8604250" cy="4357688"/>
          </a:xfrm>
        </p:spPr>
        <p:txBody>
          <a:bodyPr/>
          <a:lstStyle/>
          <a:p>
            <a:pPr eaLnBrk="1" hangingPunct="1"/>
            <a:r>
              <a:rPr lang="en-US" dirty="0" smtClean="0"/>
              <a:t>Since areas of land-cover change are significant drivers of emissions, providing the best possible estimates of these areas are critical.</a:t>
            </a:r>
          </a:p>
          <a:p>
            <a:pPr eaLnBrk="1" hangingPunct="1"/>
            <a:r>
              <a:rPr lang="en-US" dirty="0" smtClean="0"/>
              <a:t>It is possible to use the results of a rigorous accuracy assessment to adjust area estimates and to estimate the uncertainties for the areas for each class.</a:t>
            </a:r>
          </a:p>
          <a:p>
            <a:pPr eaLnBrk="1" hangingPunct="1"/>
            <a:r>
              <a:rPr lang="en-US" dirty="0" smtClean="0"/>
              <a:t>If a statistical approach is not achievable, information obtained through other means can be used to understand the accuracy of the map. Such information may include:</a:t>
            </a:r>
          </a:p>
          <a:p>
            <a:pPr lvl="1" eaLnBrk="1" hangingPunct="1">
              <a:lnSpc>
                <a:spcPts val="2000"/>
              </a:lnSpc>
              <a:buFont typeface="Arial" charset="0"/>
              <a:buChar char="•"/>
            </a:pPr>
            <a:r>
              <a:rPr lang="en-US" sz="2000" dirty="0" smtClean="0"/>
              <a:t>Comparisons to other maps</a:t>
            </a:r>
          </a:p>
          <a:p>
            <a:pPr lvl="1" eaLnBrk="1" hangingPunct="1">
              <a:lnSpc>
                <a:spcPts val="2000"/>
              </a:lnSpc>
              <a:buFont typeface="Arial" charset="0"/>
              <a:buChar char="•"/>
            </a:pPr>
            <a:r>
              <a:rPr lang="en-US" sz="2000" dirty="0" smtClean="0"/>
              <a:t>Systematic review and judgment by local experts</a:t>
            </a:r>
          </a:p>
          <a:p>
            <a:pPr lvl="1" eaLnBrk="1" hangingPunct="1">
              <a:lnSpc>
                <a:spcPts val="2000"/>
              </a:lnSpc>
              <a:buFont typeface="Arial" charset="0"/>
              <a:buChar char="•"/>
            </a:pPr>
            <a:r>
              <a:rPr lang="en-US" sz="2000" dirty="0" smtClean="0"/>
              <a:t>Comparisons to nonspatial statistics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GB" dirty="0" smtClean="0"/>
              <a:t>Outline of lecture</a:t>
            </a:r>
            <a:endParaRPr lang="en-GB"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Introduction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Selection of a monitoring approach </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Image classification and analysis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Accuracy assessment</a:t>
            </a:r>
          </a:p>
          <a:p>
            <a:pPr marL="342900" indent="-342900" eaLnBrk="1" hangingPunct="1">
              <a:lnSpc>
                <a:spcPct val="100000"/>
              </a:lnSpc>
              <a:buSzPct val="100000"/>
              <a:buFont typeface="Verdana" pitchFamily="34" charset="0"/>
              <a:buAutoNum type="arabicPeriod"/>
            </a:pPr>
            <a:r>
              <a:rPr lang="en-GB" b="1" dirty="0" smtClean="0"/>
              <a:t>Limitations to using satellite data</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GB" dirty="0" smtClean="0"/>
              <a:t>Outline of lecture</a:t>
            </a:r>
            <a:endParaRPr lang="en-GB"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SzPct val="100000"/>
              <a:buFont typeface="Verdana" pitchFamily="34" charset="0"/>
              <a:buAutoNum type="arabicPeriod"/>
            </a:pPr>
            <a:r>
              <a:rPr lang="en-GB" b="1" dirty="0" smtClean="0"/>
              <a:t>Introduction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Selection of a monitoring approach </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Image classification and analysis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Accuracy assessment</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Limitations to using satellite data</a:t>
            </a:r>
          </a:p>
        </p:txBody>
      </p:sp>
    </p:spTree>
    <p:extLst>
      <p:ext uri="{BB962C8B-B14F-4D97-AF65-F5344CB8AC3E}">
        <p14:creationId xmlns:p14="http://schemas.microsoft.com/office/powerpoint/2010/main" val="2702989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US" sz="2800" dirty="0" smtClean="0"/>
              <a:t>Major sources of limitations </a:t>
            </a:r>
            <a:endParaRPr lang="en-US" sz="2800" dirty="0"/>
          </a:p>
        </p:txBody>
      </p:sp>
      <p:sp>
        <p:nvSpPr>
          <p:cNvPr id="88068" name="Tijdelijke aanduiding voor tekst 2"/>
          <p:cNvSpPr>
            <a:spLocks noGrp="1"/>
          </p:cNvSpPr>
          <p:nvPr>
            <p:ph type="body" sz="quarter" idx="10"/>
          </p:nvPr>
        </p:nvSpPr>
        <p:spPr>
          <a:xfrm>
            <a:off x="409575" y="1751013"/>
            <a:ext cx="8521700" cy="3706812"/>
          </a:xfrm>
        </p:spPr>
        <p:txBody>
          <a:bodyPr/>
          <a:lstStyle/>
          <a:p>
            <a:pPr eaLnBrk="1" hangingPunct="1"/>
            <a:r>
              <a:rPr lang="en-US" dirty="0" smtClean="0"/>
              <a:t>Clouds and cloud shadows</a:t>
            </a:r>
          </a:p>
          <a:p>
            <a:pPr eaLnBrk="1" hangingPunct="1"/>
            <a:r>
              <a:rPr lang="en-US" dirty="0" smtClean="0"/>
              <a:t>Other atmospheric effects (e.g., haze and smoke)</a:t>
            </a:r>
          </a:p>
          <a:p>
            <a:pPr eaLnBrk="1" hangingPunct="1"/>
            <a:r>
              <a:rPr lang="en-US" dirty="0" smtClean="0"/>
              <a:t>Effect of topography on reflectance</a:t>
            </a:r>
          </a:p>
          <a:p>
            <a:pPr eaLnBrk="1" hangingPunct="1"/>
            <a:r>
              <a:rPr lang="en-US" dirty="0" smtClean="0"/>
              <a:t>Insufficient observation frequency (e.g., humid tropics)</a:t>
            </a:r>
          </a:p>
          <a:p>
            <a:pPr eaLnBrk="1" hangingPunct="1"/>
            <a:r>
              <a:rPr lang="en-US" dirty="0" smtClean="0"/>
              <a:t>Scarcity of historical data</a:t>
            </a:r>
          </a:p>
          <a:p>
            <a:pPr eaLnBrk="1" hangingPunct="1"/>
            <a:r>
              <a:rPr lang="en-US" dirty="0" smtClean="0"/>
              <a:t>Tradeoff between spatial resolution and coverage</a:t>
            </a:r>
          </a:p>
          <a:p>
            <a:pPr eaLnBrk="1" hangingPunct="1"/>
            <a:r>
              <a:rPr lang="en-US" dirty="0" smtClean="0"/>
              <a:t>Problems of intersensor comparability (e.g., in historical time series)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60284" y="211140"/>
            <a:ext cx="8442796" cy="711885"/>
          </a:xfrm>
        </p:spPr>
        <p:txBody>
          <a:bodyPr/>
          <a:lstStyle/>
          <a:p>
            <a:pPr eaLnBrk="1" hangingPunct="1">
              <a:lnSpc>
                <a:spcPts val="3000"/>
              </a:lnSpc>
              <a:defRPr/>
            </a:pPr>
            <a:r>
              <a:rPr lang="en-US" sz="2400" dirty="0" smtClean="0"/>
              <a:t>Major sources of limitations: </a:t>
            </a:r>
            <a:r>
              <a:rPr lang="en-US" sz="2400" dirty="0"/>
              <a:t>C</a:t>
            </a:r>
            <a:r>
              <a:rPr lang="en-US" sz="2400" dirty="0" smtClean="0"/>
              <a:t>loud cover</a:t>
            </a:r>
          </a:p>
        </p:txBody>
      </p:sp>
      <p:sp>
        <p:nvSpPr>
          <p:cNvPr id="90119" name="Text Box 8"/>
          <p:cNvSpPr txBox="1">
            <a:spLocks noChangeArrowheads="1"/>
          </p:cNvSpPr>
          <p:nvPr/>
        </p:nvSpPr>
        <p:spPr bwMode="auto">
          <a:xfrm>
            <a:off x="5562600" y="5392233"/>
            <a:ext cx="3267075" cy="366713"/>
          </a:xfrm>
          <a:prstGeom prst="rect">
            <a:avLst/>
          </a:prstGeom>
          <a:noFill/>
          <a:ln w="9525">
            <a:noFill/>
            <a:miter lim="800000"/>
            <a:headEnd/>
            <a:tailEnd/>
          </a:ln>
        </p:spPr>
        <p:txBody>
          <a:bodyPr>
            <a:spAutoFit/>
          </a:bodyPr>
          <a:lstStyle/>
          <a:p>
            <a:pPr algn="r"/>
            <a:r>
              <a:rPr lang="en-US" dirty="0"/>
              <a:t>Source: </a:t>
            </a:r>
            <a:r>
              <a:rPr lang="en-US" dirty="0" smtClean="0"/>
              <a:t>Herold 2009. </a:t>
            </a:r>
            <a:endParaRPr lang="en-US" dirty="0"/>
          </a:p>
        </p:txBody>
      </p:sp>
      <p:pic>
        <p:nvPicPr>
          <p:cNvPr id="7" name="Afbeelding 5"/>
          <p:cNvPicPr/>
          <p:nvPr/>
        </p:nvPicPr>
        <p:blipFill>
          <a:blip r:embed="rId3" cstate="print"/>
          <a:srcRect l="6144" t="18479"/>
          <a:stretch>
            <a:fillRect/>
          </a:stretch>
        </p:blipFill>
        <p:spPr bwMode="auto">
          <a:xfrm>
            <a:off x="76516" y="1018857"/>
            <a:ext cx="9010333" cy="3981768"/>
          </a:xfrm>
          <a:prstGeom prst="rect">
            <a:avLst/>
          </a:prstGeom>
          <a:noFill/>
        </p:spPr>
      </p:pic>
      <p:sp>
        <p:nvSpPr>
          <p:cNvPr id="3" name="TextBox 2"/>
          <p:cNvSpPr txBox="1"/>
          <p:nvPr/>
        </p:nvSpPr>
        <p:spPr>
          <a:xfrm>
            <a:off x="285750" y="5000625"/>
            <a:ext cx="8658225" cy="554447"/>
          </a:xfrm>
          <a:prstGeom prst="rect">
            <a:avLst/>
          </a:prstGeom>
          <a:noFill/>
        </p:spPr>
        <p:txBody>
          <a:bodyPr wrap="square" rtlCol="0">
            <a:spAutoFit/>
          </a:bodyPr>
          <a:lstStyle/>
          <a:p>
            <a:pPr lvl="0">
              <a:lnSpc>
                <a:spcPts val="1800"/>
              </a:lnSpc>
            </a:pPr>
            <a:r>
              <a:rPr lang="en-GB" dirty="0"/>
              <a:t>Mean annual cloud cover based on MODIS M3 Product (Cloud Fraction Mean) and EECRA (Extended Edited Cloud Report Archive</a:t>
            </a:r>
            <a:r>
              <a:rPr lang="en-GB" dirty="0" smtClean="0"/>
              <a:t>)</a:t>
            </a:r>
            <a:endParaRPr lang="en-GB" dirty="0" smtClean="0">
              <a:latin typeface="Verdana" pitchFamily="34" charset="0"/>
            </a:endParaRPr>
          </a:p>
        </p:txBody>
      </p:sp>
    </p:spTree>
    <p:extLst>
      <p:ext uri="{BB962C8B-B14F-4D97-AF65-F5344CB8AC3E}">
        <p14:creationId xmlns:p14="http://schemas.microsoft.com/office/powerpoint/2010/main" val="213133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4" descr="figure7__acquisitions_dates_1990_and_2000"/>
          <p:cNvPicPr>
            <a:picLocks noChangeAspect="1" noChangeArrowheads="1"/>
          </p:cNvPicPr>
          <p:nvPr/>
        </p:nvPicPr>
        <p:blipFill>
          <a:blip r:embed="rId3"/>
          <a:srcRect/>
          <a:stretch>
            <a:fillRect/>
          </a:stretch>
        </p:blipFill>
        <p:spPr bwMode="auto">
          <a:xfrm>
            <a:off x="2135188" y="757237"/>
            <a:ext cx="6875462" cy="4927443"/>
          </a:xfrm>
          <a:prstGeom prst="rect">
            <a:avLst/>
          </a:prstGeom>
          <a:noFill/>
          <a:ln w="9525">
            <a:noFill/>
            <a:miter lim="800000"/>
            <a:headEnd/>
            <a:tailEnd/>
          </a:ln>
        </p:spPr>
      </p:pic>
      <p:sp>
        <p:nvSpPr>
          <p:cNvPr id="2" name="Titel 1"/>
          <p:cNvSpPr>
            <a:spLocks noGrp="1"/>
          </p:cNvSpPr>
          <p:nvPr>
            <p:ph type="title" idx="4294967295"/>
          </p:nvPr>
        </p:nvSpPr>
        <p:spPr>
          <a:xfrm>
            <a:off x="180974" y="177499"/>
            <a:ext cx="8715376" cy="711885"/>
          </a:xfrm>
        </p:spPr>
        <p:txBody>
          <a:bodyPr/>
          <a:lstStyle/>
          <a:p>
            <a:pPr eaLnBrk="1" hangingPunct="1">
              <a:lnSpc>
                <a:spcPts val="3000"/>
              </a:lnSpc>
              <a:defRPr/>
            </a:pPr>
            <a:r>
              <a:rPr lang="en-US" sz="2400" dirty="0"/>
              <a:t>Major sources of </a:t>
            </a:r>
            <a:r>
              <a:rPr lang="en-US" sz="2400" dirty="0" smtClean="0"/>
              <a:t>limitations: </a:t>
            </a:r>
            <a:r>
              <a:rPr lang="en-US" sz="2400" dirty="0"/>
              <a:t>Scarcity </a:t>
            </a:r>
            <a:r>
              <a:rPr lang="en-US" sz="2400" dirty="0" smtClean="0"/>
              <a:t>of historical data</a:t>
            </a:r>
          </a:p>
        </p:txBody>
      </p:sp>
      <p:sp>
        <p:nvSpPr>
          <p:cNvPr id="90116" name="Text Box 5"/>
          <p:cNvSpPr txBox="1">
            <a:spLocks noChangeArrowheads="1"/>
          </p:cNvSpPr>
          <p:nvPr/>
        </p:nvSpPr>
        <p:spPr bwMode="auto">
          <a:xfrm>
            <a:off x="390525" y="1533525"/>
            <a:ext cx="1335088" cy="1169551"/>
          </a:xfrm>
          <a:prstGeom prst="rect">
            <a:avLst/>
          </a:prstGeom>
          <a:noFill/>
          <a:ln w="9525">
            <a:noFill/>
            <a:miter lim="800000"/>
            <a:headEnd/>
            <a:tailEnd/>
          </a:ln>
        </p:spPr>
        <p:txBody>
          <a:bodyPr>
            <a:spAutoFit/>
          </a:bodyPr>
          <a:lstStyle/>
          <a:p>
            <a:pPr algn="ctr" eaLnBrk="0" hangingPunct="0">
              <a:spcBef>
                <a:spcPct val="50000"/>
              </a:spcBef>
            </a:pPr>
            <a:r>
              <a:rPr lang="en-US" sz="1400" dirty="0" smtClean="0">
                <a:solidFill>
                  <a:schemeClr val="bg2"/>
                </a:solidFill>
                <a:latin typeface="Verdana" pitchFamily="34" charset="0"/>
              </a:rPr>
              <a:t>Actual acquisition </a:t>
            </a:r>
            <a:r>
              <a:rPr lang="en-US" sz="1400" dirty="0">
                <a:solidFill>
                  <a:schemeClr val="bg2"/>
                </a:solidFill>
                <a:latin typeface="Verdana" pitchFamily="34" charset="0"/>
              </a:rPr>
              <a:t>year </a:t>
            </a:r>
            <a:r>
              <a:rPr lang="en-US" sz="1400" dirty="0" smtClean="0">
                <a:solidFill>
                  <a:schemeClr val="bg2"/>
                </a:solidFill>
                <a:latin typeface="Verdana" pitchFamily="34" charset="0"/>
              </a:rPr>
              <a:t>for target year 1990</a:t>
            </a:r>
            <a:endParaRPr lang="en-US" sz="1400" dirty="0">
              <a:solidFill>
                <a:schemeClr val="bg2"/>
              </a:solidFill>
              <a:latin typeface="Verdana" pitchFamily="34" charset="0"/>
            </a:endParaRPr>
          </a:p>
        </p:txBody>
      </p:sp>
      <p:sp>
        <p:nvSpPr>
          <p:cNvPr id="90118" name="Text Box 6"/>
          <p:cNvSpPr txBox="1">
            <a:spLocks noChangeArrowheads="1"/>
          </p:cNvSpPr>
          <p:nvPr/>
        </p:nvSpPr>
        <p:spPr bwMode="auto">
          <a:xfrm>
            <a:off x="409575" y="3924300"/>
            <a:ext cx="1335088" cy="1169551"/>
          </a:xfrm>
          <a:prstGeom prst="rect">
            <a:avLst/>
          </a:prstGeom>
          <a:noFill/>
          <a:ln w="9525">
            <a:noFill/>
            <a:miter lim="800000"/>
            <a:headEnd/>
            <a:tailEnd/>
          </a:ln>
        </p:spPr>
        <p:txBody>
          <a:bodyPr>
            <a:spAutoFit/>
          </a:bodyPr>
          <a:lstStyle/>
          <a:p>
            <a:pPr algn="ctr" eaLnBrk="0" hangingPunct="0">
              <a:spcBef>
                <a:spcPct val="50000"/>
              </a:spcBef>
            </a:pPr>
            <a:r>
              <a:rPr lang="en-US" sz="1400" dirty="0" smtClean="0">
                <a:solidFill>
                  <a:schemeClr val="bg2"/>
                </a:solidFill>
                <a:latin typeface="Verdana" pitchFamily="34" charset="0"/>
              </a:rPr>
              <a:t>Actual acquisition </a:t>
            </a:r>
            <a:r>
              <a:rPr lang="en-US" sz="1400" dirty="0">
                <a:solidFill>
                  <a:schemeClr val="bg2"/>
                </a:solidFill>
                <a:latin typeface="Verdana" pitchFamily="34" charset="0"/>
              </a:rPr>
              <a:t>year </a:t>
            </a:r>
            <a:r>
              <a:rPr lang="en-US" sz="1400" dirty="0" smtClean="0">
                <a:solidFill>
                  <a:schemeClr val="bg2"/>
                </a:solidFill>
                <a:latin typeface="Verdana" pitchFamily="34" charset="0"/>
              </a:rPr>
              <a:t>for target year 2000</a:t>
            </a:r>
            <a:endParaRPr lang="en-US" sz="1400" dirty="0">
              <a:solidFill>
                <a:schemeClr val="bg2"/>
              </a:solidFill>
              <a:latin typeface="Verdana" pitchFamily="34" charset="0"/>
            </a:endParaRPr>
          </a:p>
        </p:txBody>
      </p:sp>
      <p:sp>
        <p:nvSpPr>
          <p:cNvPr id="90119" name="Text Box 8"/>
          <p:cNvSpPr txBox="1">
            <a:spLocks noChangeArrowheads="1"/>
          </p:cNvSpPr>
          <p:nvPr/>
        </p:nvSpPr>
        <p:spPr bwMode="auto">
          <a:xfrm>
            <a:off x="5657850" y="5692489"/>
            <a:ext cx="3267075" cy="366713"/>
          </a:xfrm>
          <a:prstGeom prst="rect">
            <a:avLst/>
          </a:prstGeom>
          <a:noFill/>
          <a:ln w="9525">
            <a:noFill/>
            <a:miter lim="800000"/>
            <a:headEnd/>
            <a:tailEnd/>
          </a:ln>
        </p:spPr>
        <p:txBody>
          <a:bodyPr>
            <a:spAutoFit/>
          </a:bodyPr>
          <a:lstStyle/>
          <a:p>
            <a:pPr algn="r"/>
            <a:r>
              <a:rPr lang="en-US" dirty="0"/>
              <a:t>Source: </a:t>
            </a:r>
            <a:r>
              <a:rPr lang="en-US" dirty="0" smtClean="0"/>
              <a:t>JRC; </a:t>
            </a:r>
            <a:r>
              <a:rPr lang="en-US" dirty="0"/>
              <a:t>Beuchle et </a:t>
            </a:r>
            <a:r>
              <a:rPr lang="en-US" dirty="0" smtClean="0"/>
              <a:t>al. </a:t>
            </a:r>
            <a:r>
              <a:rPr lang="en-US" dirty="0"/>
              <a:t>2011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791650"/>
          </a:xfrm>
        </p:spPr>
        <p:txBody>
          <a:bodyPr/>
          <a:lstStyle/>
          <a:p>
            <a:pPr eaLnBrk="1" hangingPunct="1">
              <a:defRPr/>
            </a:pPr>
            <a:r>
              <a:rPr lang="en-US" dirty="0" smtClean="0"/>
              <a:t>In summary</a:t>
            </a:r>
            <a:endParaRPr lang="en-US" dirty="0"/>
          </a:p>
        </p:txBody>
      </p:sp>
      <p:sp>
        <p:nvSpPr>
          <p:cNvPr id="5" name="Tijdelijke aanduiding voor tekst 2"/>
          <p:cNvSpPr>
            <a:spLocks noGrp="1"/>
          </p:cNvSpPr>
          <p:nvPr>
            <p:ph type="body" sz="quarter" idx="10"/>
          </p:nvPr>
        </p:nvSpPr>
        <p:spPr>
          <a:xfrm>
            <a:off x="133349" y="1046163"/>
            <a:ext cx="8934451" cy="4545012"/>
          </a:xfrm>
        </p:spPr>
        <p:txBody>
          <a:bodyPr/>
          <a:lstStyle/>
          <a:p>
            <a:pPr eaLnBrk="1" hangingPunct="1"/>
            <a:r>
              <a:rPr lang="en-GB" dirty="0"/>
              <a:t>The IPCC </a:t>
            </a:r>
            <a:r>
              <a:rPr lang="en-GB" dirty="0" smtClean="0"/>
              <a:t>guidance </a:t>
            </a:r>
            <a:r>
              <a:rPr lang="en-GB" dirty="0"/>
              <a:t>and UNFCCC decisions provide general guidelines </a:t>
            </a:r>
            <a:r>
              <a:rPr lang="en-GB" dirty="0" smtClean="0"/>
              <a:t>that </a:t>
            </a:r>
            <a:r>
              <a:rPr lang="en-GB" dirty="0"/>
              <a:t>should be used to develop national forest definitions and monitoring approaches for REDD+ </a:t>
            </a:r>
            <a:r>
              <a:rPr lang="en-GB" dirty="0" smtClean="0"/>
              <a:t>activities.</a:t>
            </a:r>
            <a:endParaRPr lang="en-US" dirty="0" smtClean="0"/>
          </a:p>
          <a:p>
            <a:pPr eaLnBrk="1" hangingPunct="1"/>
            <a:r>
              <a:rPr lang="en-US" dirty="0" smtClean="0"/>
              <a:t>Numerous remote sensing data and methods can be used to monitor activity data for forests, preferably with:</a:t>
            </a:r>
          </a:p>
          <a:p>
            <a:pPr lvl="1" eaLnBrk="1" hangingPunct="1"/>
            <a:r>
              <a:rPr lang="en-US" dirty="0"/>
              <a:t>M</a:t>
            </a:r>
            <a:r>
              <a:rPr lang="en-US" dirty="0" smtClean="0"/>
              <a:t>ultidate image analysis to detect changes</a:t>
            </a:r>
          </a:p>
          <a:p>
            <a:pPr lvl="1" eaLnBrk="1" hangingPunct="1"/>
            <a:r>
              <a:rPr lang="en-US" dirty="0"/>
              <a:t>S</a:t>
            </a:r>
            <a:r>
              <a:rPr lang="en-US" dirty="0" smtClean="0"/>
              <a:t>upervised, repeatable classification approaches</a:t>
            </a:r>
          </a:p>
          <a:p>
            <a:pPr lvl="1" eaLnBrk="1" hangingPunct="1"/>
            <a:r>
              <a:rPr lang="en-US" dirty="0"/>
              <a:t>V</a:t>
            </a:r>
            <a:r>
              <a:rPr lang="en-US" dirty="0" smtClean="0"/>
              <a:t>isual verification and rigorous accuracy assessment of the resulting maps</a:t>
            </a:r>
            <a:endParaRPr lang="en-US" dirty="0"/>
          </a:p>
          <a:p>
            <a:pPr eaLnBrk="1" hangingPunct="1"/>
            <a:r>
              <a:rPr lang="en-US" dirty="0" smtClean="0"/>
              <a:t>Even with the limitations of satellite observation, remote sensing is indispensable for monitoring activity data for forests in tropical countries.</a:t>
            </a:r>
          </a:p>
        </p:txBody>
      </p:sp>
    </p:spTree>
    <p:extLst>
      <p:ext uri="{BB962C8B-B14F-4D97-AF65-F5344CB8AC3E}">
        <p14:creationId xmlns:p14="http://schemas.microsoft.com/office/powerpoint/2010/main" val="30868139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eaLnBrk="1" hangingPunct="1">
              <a:defRPr/>
            </a:pPr>
            <a:r>
              <a:rPr lang="en-US" dirty="0" smtClean="0"/>
              <a:t>Country examples and exercises</a:t>
            </a:r>
            <a:endParaRPr lang="en-US" dirty="0"/>
          </a:p>
        </p:txBody>
      </p:sp>
      <p:sp>
        <p:nvSpPr>
          <p:cNvPr id="92164" name="Tijdelijke aanduiding voor tekst 2"/>
          <p:cNvSpPr>
            <a:spLocks noGrp="1"/>
          </p:cNvSpPr>
          <p:nvPr>
            <p:ph type="body" sz="quarter" idx="10"/>
          </p:nvPr>
        </p:nvSpPr>
        <p:spPr>
          <a:xfrm>
            <a:off x="230187" y="1273176"/>
            <a:ext cx="8609013" cy="4165600"/>
          </a:xfrm>
        </p:spPr>
        <p:txBody>
          <a:bodyPr/>
          <a:lstStyle/>
          <a:p>
            <a:pPr eaLnBrk="1" hangingPunct="1">
              <a:lnSpc>
                <a:spcPct val="100000"/>
              </a:lnSpc>
              <a:buFont typeface="Wingdings" pitchFamily="2" charset="2"/>
              <a:buNone/>
            </a:pPr>
            <a:r>
              <a:rPr lang="en-US" sz="2000" dirty="0" smtClean="0"/>
              <a:t>Country examples</a:t>
            </a:r>
          </a:p>
          <a:p>
            <a:pPr eaLnBrk="1" hangingPunct="1">
              <a:lnSpc>
                <a:spcPct val="100000"/>
              </a:lnSpc>
            </a:pPr>
            <a:r>
              <a:rPr lang="en-US" sz="1600" dirty="0" smtClean="0"/>
              <a:t>Brazil (PRODES deforestation monitoring program)</a:t>
            </a:r>
          </a:p>
          <a:p>
            <a:pPr eaLnBrk="1" hangingPunct="1">
              <a:lnSpc>
                <a:spcPct val="100000"/>
              </a:lnSpc>
            </a:pPr>
            <a:r>
              <a:rPr lang="en-US" sz="1600" dirty="0" smtClean="0"/>
              <a:t>India (FSI: </a:t>
            </a:r>
            <a:r>
              <a:rPr lang="en-GB" sz="1600" dirty="0" smtClean="0"/>
              <a:t>The </a:t>
            </a:r>
            <a:r>
              <a:rPr lang="en-GB" sz="1600" dirty="0"/>
              <a:t>Forest Survey of </a:t>
            </a:r>
            <a:r>
              <a:rPr lang="en-GB" sz="1600" dirty="0" smtClean="0"/>
              <a:t>India)</a:t>
            </a:r>
            <a:endParaRPr lang="en-US" sz="1600" dirty="0" smtClean="0"/>
          </a:p>
          <a:p>
            <a:pPr eaLnBrk="1" hangingPunct="1">
              <a:lnSpc>
                <a:spcPct val="100000"/>
              </a:lnSpc>
            </a:pPr>
            <a:r>
              <a:rPr lang="en-US" sz="1600" dirty="0" smtClean="0"/>
              <a:t>Democratic Republic of the Congo (JRC-FAO Systematic sampling)</a:t>
            </a:r>
          </a:p>
          <a:p>
            <a:pPr eaLnBrk="1" hangingPunct="1">
              <a:lnSpc>
                <a:spcPct val="100000"/>
              </a:lnSpc>
              <a:buFont typeface="Wingdings" pitchFamily="2" charset="2"/>
              <a:buNone/>
            </a:pPr>
            <a:endParaRPr lang="en-US" sz="1600" dirty="0" smtClean="0"/>
          </a:p>
          <a:p>
            <a:pPr eaLnBrk="1" hangingPunct="1">
              <a:lnSpc>
                <a:spcPct val="100000"/>
              </a:lnSpc>
              <a:buFont typeface="Wingdings" pitchFamily="2" charset="2"/>
              <a:buNone/>
            </a:pPr>
            <a:r>
              <a:rPr lang="en-US" sz="2000" dirty="0" smtClean="0"/>
              <a:t>Exercises</a:t>
            </a:r>
          </a:p>
          <a:p>
            <a:pPr eaLnBrk="1" hangingPunct="1">
              <a:lnSpc>
                <a:spcPct val="100000"/>
              </a:lnSpc>
            </a:pPr>
            <a:r>
              <a:rPr lang="en-US" sz="1600" dirty="0" smtClean="0"/>
              <a:t>Using Landsat time series data to derive forest area change estimates</a:t>
            </a:r>
          </a:p>
          <a:p>
            <a:pPr eaLnBrk="1" hangingPunct="1">
              <a:lnSpc>
                <a:spcPct val="100000"/>
              </a:lnSpc>
            </a:pPr>
            <a:endParaRPr lang="en-US" sz="1600" dirty="0" smtClean="0"/>
          </a:p>
          <a:p>
            <a:pPr eaLnBrk="1" hangingPunct="1">
              <a:lnSpc>
                <a:spcPct val="100000"/>
              </a:lnSpc>
              <a:buFont typeface="Wingdings" pitchFamily="2" charset="2"/>
              <a:buNone/>
            </a:pPr>
            <a:endParaRPr lang="en-US" sz="1600" dirty="0" smtClean="0"/>
          </a:p>
          <a:p>
            <a:pPr eaLnBrk="1" hangingPunct="1">
              <a:lnSpc>
                <a:spcPct val="100000"/>
              </a:lnSpc>
              <a:buFont typeface="Wingdings" pitchFamily="2" charset="2"/>
              <a:buNone/>
            </a:pPr>
            <a:endParaRPr lang="en-US" sz="16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86329"/>
          </a:xfrm>
        </p:spPr>
        <p:txBody>
          <a:bodyPr/>
          <a:lstStyle/>
          <a:p>
            <a:pPr eaLnBrk="1" hangingPunct="1">
              <a:defRPr/>
            </a:pPr>
            <a:r>
              <a:rPr lang="en-GB" sz="2800" dirty="0" smtClean="0"/>
              <a:t>Recommended modules as follow up</a:t>
            </a:r>
            <a:endParaRPr lang="nl-NL" sz="2800" dirty="0"/>
          </a:p>
        </p:txBody>
      </p:sp>
      <p:sp>
        <p:nvSpPr>
          <p:cNvPr id="108548" name="Tijdelijke aanduiding voor tekst 2"/>
          <p:cNvSpPr>
            <a:spLocks noGrp="1"/>
          </p:cNvSpPr>
          <p:nvPr>
            <p:ph type="body" sz="quarter" idx="10"/>
          </p:nvPr>
        </p:nvSpPr>
        <p:spPr>
          <a:xfrm>
            <a:off x="420688" y="1520825"/>
            <a:ext cx="8521700" cy="4403725"/>
          </a:xfrm>
        </p:spPr>
        <p:txBody>
          <a:bodyPr/>
          <a:lstStyle/>
          <a:p>
            <a:pPr eaLnBrk="1" hangingPunct="1"/>
            <a:r>
              <a:rPr lang="en-GB" sz="2000" dirty="0" smtClean="0">
                <a:solidFill>
                  <a:schemeClr val="accent4"/>
                </a:solidFill>
              </a:rPr>
              <a:t>Module 2.2 </a:t>
            </a:r>
            <a:r>
              <a:rPr lang="en-GB" sz="2000" dirty="0" smtClean="0"/>
              <a:t>to proceed with monitoring activity data for forests remaining forests (incl. forest degradation)</a:t>
            </a:r>
          </a:p>
          <a:p>
            <a:r>
              <a:rPr lang="en-US" sz="2000" dirty="0">
                <a:solidFill>
                  <a:schemeClr val="accent4"/>
                </a:solidFill>
              </a:rPr>
              <a:t>Module </a:t>
            </a:r>
            <a:r>
              <a:rPr lang="en-GB" sz="2000" dirty="0">
                <a:solidFill>
                  <a:schemeClr val="accent4"/>
                </a:solidFill>
              </a:rPr>
              <a:t>2.8 </a:t>
            </a:r>
            <a:r>
              <a:rPr lang="en-GB" sz="2000" dirty="0"/>
              <a:t>for overview and status of evolving technologies, </a:t>
            </a:r>
            <a:r>
              <a:rPr lang="en-GB" sz="2000" dirty="0" smtClean="0"/>
              <a:t>including, for example, radar </a:t>
            </a:r>
            <a:r>
              <a:rPr lang="en-GB" sz="2000" dirty="0"/>
              <a:t>data</a:t>
            </a:r>
          </a:p>
          <a:p>
            <a:pPr eaLnBrk="1" hangingPunct="1"/>
            <a:r>
              <a:rPr lang="en-GB" sz="2000" dirty="0" smtClean="0">
                <a:solidFill>
                  <a:schemeClr val="accent4"/>
                </a:solidFill>
              </a:rPr>
              <a:t>Modules 3.1 to 3.3 </a:t>
            </a:r>
            <a:r>
              <a:rPr lang="en-GB" sz="2000" dirty="0" smtClean="0"/>
              <a:t>to learn more about REDD+ assessment and reporting</a:t>
            </a:r>
          </a:p>
          <a:p>
            <a:pPr eaLnBrk="1" hangingPunct="1">
              <a:buFont typeface="Wingdings" pitchFamily="2" charset="2"/>
              <a:buNone/>
            </a:pPr>
            <a:endParaRPr lang="nl-NL"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7"/>
            <a:ext cx="8442796" cy="590083"/>
          </a:xfrm>
        </p:spPr>
        <p:txBody>
          <a:bodyPr/>
          <a:lstStyle/>
          <a:p>
            <a:r>
              <a:rPr lang="en-GB" dirty="0" smtClean="0"/>
              <a:t>References</a:t>
            </a:r>
            <a:endParaRPr lang="en-GB" dirty="0"/>
          </a:p>
        </p:txBody>
      </p:sp>
      <p:sp>
        <p:nvSpPr>
          <p:cNvPr id="3" name="Text Placeholder 2"/>
          <p:cNvSpPr>
            <a:spLocks noGrp="1"/>
          </p:cNvSpPr>
          <p:nvPr>
            <p:ph type="body" sz="quarter" idx="10"/>
          </p:nvPr>
        </p:nvSpPr>
        <p:spPr>
          <a:xfrm>
            <a:off x="421200" y="847692"/>
            <a:ext cx="8521188" cy="4404807"/>
          </a:xfrm>
        </p:spPr>
        <p:txBody>
          <a:bodyPr/>
          <a:lstStyle/>
          <a:p>
            <a:pPr>
              <a:lnSpc>
                <a:spcPct val="150000"/>
              </a:lnSpc>
            </a:pPr>
            <a:r>
              <a:rPr lang="en-GB" sz="1200" dirty="0" err="1"/>
              <a:t>Beuchle</a:t>
            </a:r>
            <a:r>
              <a:rPr lang="en-GB" sz="1200" dirty="0"/>
              <a:t>, R., et al. 2011. “A Satellite Dataset for Tropical Forest Change Assessment.” </a:t>
            </a:r>
            <a:r>
              <a:rPr lang="en-GB" sz="1200" i="1" dirty="0"/>
              <a:t>International Journal of Remote Sensing</a:t>
            </a:r>
            <a:r>
              <a:rPr lang="en-GB" sz="1200" dirty="0"/>
              <a:t> 32: 7009–7031. doi:10.1080/01431161.2011.611186.</a:t>
            </a:r>
          </a:p>
          <a:p>
            <a:pPr>
              <a:lnSpc>
                <a:spcPct val="150000"/>
              </a:lnSpc>
            </a:pPr>
            <a:r>
              <a:rPr lang="en-US" sz="1200" dirty="0" err="1" smtClean="0"/>
              <a:t>Bodart</a:t>
            </a:r>
            <a:r>
              <a:rPr lang="en-US" sz="1200" dirty="0"/>
              <a:t>, C., et al. 2011. “Pre-processing of a Sample of Multi-scene and Multi-date Landsat Imagery used to Monitor Forest Cover Changes over the Tropics.” </a:t>
            </a:r>
            <a:r>
              <a:rPr lang="en-US" sz="1200" i="1" dirty="0"/>
              <a:t>ISPRS Journal of Photogrammetry and Remote Sensing </a:t>
            </a:r>
            <a:r>
              <a:rPr lang="en-US" sz="1200" dirty="0"/>
              <a:t>66: 555–563.</a:t>
            </a:r>
            <a:endParaRPr lang="en-GB" sz="1200" dirty="0"/>
          </a:p>
          <a:p>
            <a:pPr>
              <a:lnSpc>
                <a:spcPct val="150000"/>
              </a:lnSpc>
            </a:pPr>
            <a:r>
              <a:rPr lang="en-US" sz="1200" dirty="0" smtClean="0"/>
              <a:t>Eva</a:t>
            </a:r>
            <a:r>
              <a:rPr lang="en-US" sz="1200" dirty="0"/>
              <a:t>, H. D., et al. 2012. “Forest Cover Changes in Tropical South and Central America from 1990 to 2005 and Related Carbon Emissions and Removals.” </a:t>
            </a:r>
            <a:r>
              <a:rPr lang="en-US" sz="1200" i="1" dirty="0"/>
              <a:t>Remote Sensing</a:t>
            </a:r>
            <a:r>
              <a:rPr lang="en-US" sz="1200" dirty="0"/>
              <a:t> 4 (5): 1369–1391. doi:10.3390/rs4051369.</a:t>
            </a:r>
            <a:endParaRPr lang="en-GB" sz="1200" dirty="0"/>
          </a:p>
          <a:p>
            <a:pPr>
              <a:lnSpc>
                <a:spcPct val="150000"/>
              </a:lnSpc>
            </a:pPr>
            <a:r>
              <a:rPr lang="en-US" sz="1200" dirty="0" smtClean="0"/>
              <a:t>FAO </a:t>
            </a:r>
            <a:r>
              <a:rPr lang="en-US" sz="1200" dirty="0"/>
              <a:t>(Food and Agriculture Organization). 2010. </a:t>
            </a:r>
            <a:r>
              <a:rPr lang="en-US" sz="1200" i="1" dirty="0"/>
              <a:t>FAO Forest Resources Assessment of 2010 </a:t>
            </a:r>
            <a:r>
              <a:rPr lang="en-US" sz="1200" dirty="0"/>
              <a:t>(FRA). Rome: FAO. http://www.fao.org/docrep/013/i1757e/i1757e.pdf.</a:t>
            </a:r>
            <a:endParaRPr lang="en-GB" sz="1200" dirty="0"/>
          </a:p>
          <a:p>
            <a:pPr>
              <a:lnSpc>
                <a:spcPct val="150000"/>
              </a:lnSpc>
            </a:pPr>
            <a:r>
              <a:rPr lang="en-US" sz="1200" dirty="0" smtClean="0"/>
              <a:t>FAO</a:t>
            </a:r>
            <a:r>
              <a:rPr lang="en-US" sz="1200" dirty="0"/>
              <a:t>. 2015. </a:t>
            </a:r>
            <a:r>
              <a:rPr lang="en-US" sz="1200" i="1" dirty="0"/>
              <a:t>FAO Forest Resources Assessment of 2015</a:t>
            </a:r>
            <a:r>
              <a:rPr lang="en-US" sz="1200" dirty="0"/>
              <a:t> (FRA). Rome: FAO. http://www.fao.org/forestry/fra/fra2015/en/.</a:t>
            </a:r>
            <a:endParaRPr lang="en-GB" sz="1200" dirty="0"/>
          </a:p>
          <a:p>
            <a:pPr>
              <a:lnSpc>
                <a:spcPct val="150000"/>
              </a:lnSpc>
            </a:pPr>
            <a:r>
              <a:rPr lang="en-US" sz="1200" dirty="0" smtClean="0"/>
              <a:t>GFOI </a:t>
            </a:r>
            <a:r>
              <a:rPr lang="en-US" sz="1200" dirty="0"/>
              <a:t>(Global Forest Observations Initiative). 2014. </a:t>
            </a:r>
            <a:r>
              <a:rPr lang="en-US" sz="1200" i="1" dirty="0"/>
              <a:t>Integrating Remote-sensing and Ground-based Observations for Estimation of Emissions and Removals of Greenhouse Gases in Forests: Methods and Guidance from the Global Forest Observations Initiative</a:t>
            </a:r>
            <a:r>
              <a:rPr lang="en-US" sz="1200" dirty="0"/>
              <a:t>.  (Often GFOI MGD.) Geneva, Switzerland: Group on Earth Observations, version 1.0. http://www.gfoi.org/methods-guidance</a:t>
            </a:r>
            <a:r>
              <a:rPr lang="en-US" sz="1200" dirty="0" smtClean="0"/>
              <a:t>/.</a:t>
            </a:r>
            <a:endParaRPr lang="en-GB" sz="1200" dirty="0"/>
          </a:p>
        </p:txBody>
      </p:sp>
    </p:spTree>
    <p:extLst>
      <p:ext uri="{BB962C8B-B14F-4D97-AF65-F5344CB8AC3E}">
        <p14:creationId xmlns:p14="http://schemas.microsoft.com/office/powerpoint/2010/main" val="294731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229130"/>
            <a:ext cx="8521188" cy="4404807"/>
          </a:xfrm>
        </p:spPr>
        <p:txBody>
          <a:bodyPr/>
          <a:lstStyle/>
          <a:p>
            <a:pPr>
              <a:lnSpc>
                <a:spcPct val="150000"/>
              </a:lnSpc>
            </a:pPr>
            <a:r>
              <a:rPr lang="en-US" sz="1200" dirty="0"/>
              <a:t> </a:t>
            </a:r>
            <a:r>
              <a:rPr lang="en-US" sz="1200" dirty="0" smtClean="0"/>
              <a:t>GOFC-GOLD </a:t>
            </a:r>
            <a:r>
              <a:rPr lang="en-US" sz="1200" dirty="0"/>
              <a:t>(Global Observation of Forest Cover and Land Dynamics). 2014. </a:t>
            </a:r>
            <a:r>
              <a:rPr lang="en-US" sz="1200" i="1" dirty="0"/>
              <a:t>A Sourcebook of Methods and Procedures for Monitoring and Reporting  Anthropogenic  Greenhouse  Gas  Emissions  and  Removals Associated with Deforestation,  Gains  and  Losses  of  Carbon  Stocks  in  Forests  Remaining Forests,  and  Forestation</a:t>
            </a:r>
            <a:r>
              <a:rPr lang="en-US" sz="1200" dirty="0"/>
              <a:t>.  (Often GOFC-GOLD Sourcebook.) Netherland: GOFC-GOLD Land Cover Project Office, Wageningen University. http://www.gofcgold.wur.nl/redd/index.php.</a:t>
            </a:r>
            <a:endParaRPr lang="en-GB" sz="1200" dirty="0"/>
          </a:p>
          <a:p>
            <a:pPr>
              <a:lnSpc>
                <a:spcPct val="150000"/>
              </a:lnSpc>
            </a:pPr>
            <a:r>
              <a:rPr lang="nl-NL" sz="1200" dirty="0"/>
              <a:t>Hansen, M. C., et al. 2013. </a:t>
            </a:r>
            <a:r>
              <a:rPr lang="en-US" sz="1200" dirty="0"/>
              <a:t>“High-resolution Global Maps of 21st-century Forest Cover Change.” </a:t>
            </a:r>
            <a:r>
              <a:rPr lang="en-US" sz="1200" i="1" dirty="0"/>
              <a:t>Science</a:t>
            </a:r>
            <a:r>
              <a:rPr lang="en-US" sz="1200" dirty="0"/>
              <a:t> 342: 850–853.</a:t>
            </a:r>
            <a:endParaRPr lang="en-GB" sz="1200" dirty="0"/>
          </a:p>
          <a:p>
            <a:pPr>
              <a:lnSpc>
                <a:spcPct val="150000"/>
              </a:lnSpc>
            </a:pPr>
            <a:r>
              <a:rPr lang="en-US" sz="1200" dirty="0"/>
              <a:t>Herold, M. 2009. </a:t>
            </a:r>
            <a:r>
              <a:rPr lang="en-US" sz="1200" i="1" dirty="0"/>
              <a:t>An Assessment of National Forest Monitoring Capabilities in Tropical Non-annex I Countries: Recommendations for Capacity Building.</a:t>
            </a:r>
            <a:r>
              <a:rPr lang="en-US" sz="1200" dirty="0"/>
              <a:t> Report for The Prince’s Rainforests Project and The Government of Norway. Friedrich-Schiller-</a:t>
            </a:r>
            <a:r>
              <a:rPr lang="en-US" sz="1200" dirty="0" err="1"/>
              <a:t>Universität</a:t>
            </a:r>
            <a:r>
              <a:rPr lang="en-US" sz="1200" dirty="0"/>
              <a:t> Jena and GOFC-GOLD. http://</a:t>
            </a:r>
            <a:r>
              <a:rPr lang="en-US" sz="1200" dirty="0" smtClean="0"/>
              <a:t>princes.3cdn.net/8453c17981d0ae3cc8_q0m6vsqxd.pdf </a:t>
            </a:r>
            <a:endParaRPr lang="en-GB" sz="1200" dirty="0" smtClean="0"/>
          </a:p>
          <a:p>
            <a:pPr>
              <a:lnSpc>
                <a:spcPct val="150000"/>
              </a:lnSpc>
            </a:pPr>
            <a:r>
              <a:rPr lang="en-US" sz="1200" dirty="0" smtClean="0"/>
              <a:t>IPCC, 2003. </a:t>
            </a:r>
            <a:r>
              <a:rPr lang="en-US" sz="1200" i="1" dirty="0" smtClean="0"/>
              <a:t>2003 Good Practice Guidance for Land Use, Land-Use Change and Forestry</a:t>
            </a:r>
            <a:r>
              <a:rPr lang="en-US" sz="1200" dirty="0" smtClean="0"/>
              <a:t>, Prepared by the National Greenhouse Gas Inventories </a:t>
            </a:r>
            <a:r>
              <a:rPr lang="en-US" sz="1200" dirty="0" err="1" smtClean="0"/>
              <a:t>Programme</a:t>
            </a:r>
            <a:r>
              <a:rPr lang="en-US" sz="1200" dirty="0" smtClean="0"/>
              <a:t>, Penman, J., </a:t>
            </a:r>
            <a:r>
              <a:rPr lang="en-US" sz="1200" dirty="0" err="1" smtClean="0"/>
              <a:t>Gytarsky</a:t>
            </a:r>
            <a:r>
              <a:rPr lang="en-US" sz="1200" dirty="0" smtClean="0"/>
              <a:t>, M., </a:t>
            </a:r>
            <a:r>
              <a:rPr lang="en-US" sz="1200" dirty="0" err="1" smtClean="0"/>
              <a:t>Hiraishi</a:t>
            </a:r>
            <a:r>
              <a:rPr lang="en-US" sz="1200" dirty="0" smtClean="0"/>
              <a:t>, T., Krug, T., Kruger, D., </a:t>
            </a:r>
            <a:r>
              <a:rPr lang="en-US" sz="1200" dirty="0" err="1" smtClean="0"/>
              <a:t>Pipatti</a:t>
            </a:r>
            <a:r>
              <a:rPr lang="en-US" sz="1200" dirty="0" smtClean="0"/>
              <a:t>, R., </a:t>
            </a:r>
            <a:r>
              <a:rPr lang="en-US" sz="1200" dirty="0" err="1" smtClean="0"/>
              <a:t>Buendia</a:t>
            </a:r>
            <a:r>
              <a:rPr lang="en-US" sz="1200" dirty="0" smtClean="0"/>
              <a:t>, L., Miwa, K., </a:t>
            </a:r>
            <a:r>
              <a:rPr lang="en-US" sz="1200" dirty="0" err="1" smtClean="0"/>
              <a:t>Ngara</a:t>
            </a:r>
            <a:r>
              <a:rPr lang="en-US" sz="1200" dirty="0" smtClean="0"/>
              <a:t>, T., Tanabe, K., Wagner, F. (eds.). Published: IGES, Japan. </a:t>
            </a:r>
            <a:r>
              <a:rPr lang="en-US" sz="1200" u="sng" dirty="0" smtClean="0">
                <a:hlinkClick r:id="rId2"/>
              </a:rPr>
              <a:t>http://www.ipcc-nggip.iges.or.jp/public/gpglulucf/gpglulucf.html</a:t>
            </a:r>
            <a:r>
              <a:rPr lang="en-US" sz="1200" dirty="0" smtClean="0"/>
              <a:t> (Often referred to as IPCC GPG)</a:t>
            </a:r>
            <a:endParaRPr lang="en-GB" sz="1200" dirty="0" smtClean="0"/>
          </a:p>
          <a:p>
            <a:pPr>
              <a:lnSpc>
                <a:spcPct val="150000"/>
              </a:lnSpc>
            </a:pPr>
            <a:r>
              <a:rPr lang="en-US" sz="1200" dirty="0" err="1" smtClean="0"/>
              <a:t>Raši</a:t>
            </a:r>
            <a:r>
              <a:rPr lang="en-US" sz="1200" dirty="0" smtClean="0"/>
              <a:t>, R., et al. 2011. “An Automated Approach for Segmenting and Classifying a Large Sample of Multi-date Landsat-type Imagery for pan-Tropical Forest Monitoring.” </a:t>
            </a:r>
            <a:r>
              <a:rPr lang="en-US" sz="1200" i="1" dirty="0" smtClean="0"/>
              <a:t>Remote Sensing of Environment </a:t>
            </a:r>
            <a:r>
              <a:rPr lang="en-US" sz="1200" dirty="0" smtClean="0"/>
              <a:t>115: 3659–3669.</a:t>
            </a:r>
            <a:endParaRPr lang="en-GB" sz="1200" dirty="0" smtClean="0"/>
          </a:p>
          <a:p>
            <a:pPr marL="0" indent="0">
              <a:buNone/>
            </a:pPr>
            <a:endParaRPr lang="en-GB" sz="1200" dirty="0"/>
          </a:p>
        </p:txBody>
      </p:sp>
    </p:spTree>
    <p:extLst>
      <p:ext uri="{BB962C8B-B14F-4D97-AF65-F5344CB8AC3E}">
        <p14:creationId xmlns:p14="http://schemas.microsoft.com/office/powerpoint/2010/main" val="3182919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363600"/>
            <a:ext cx="8521188" cy="4404807"/>
          </a:xfrm>
        </p:spPr>
        <p:txBody>
          <a:bodyPr/>
          <a:lstStyle/>
          <a:p>
            <a:pPr>
              <a:lnSpc>
                <a:spcPct val="150000"/>
              </a:lnSpc>
            </a:pPr>
            <a:endParaRPr lang="en-GB" sz="1200" dirty="0"/>
          </a:p>
          <a:p>
            <a:pPr>
              <a:lnSpc>
                <a:spcPct val="150000"/>
              </a:lnSpc>
            </a:pPr>
            <a:r>
              <a:rPr lang="en-US" sz="1200" dirty="0" err="1"/>
              <a:t>Simonetti</a:t>
            </a:r>
            <a:r>
              <a:rPr lang="en-US" sz="1200" dirty="0"/>
              <a:t>, D., et al. 2011. </a:t>
            </a:r>
            <a:r>
              <a:rPr lang="en-US" sz="1200" i="1" dirty="0"/>
              <a:t>User Manual for the JRC Land Cover/Use Change Validation Tool</a:t>
            </a:r>
            <a:r>
              <a:rPr lang="en-US" sz="1200" dirty="0"/>
              <a:t>.  EUR - Scientific and Technical Research Reports. Brussels: Publications Office of the European Union. http://publications.jrc.ec.europa.eu/repository/handle/111111111/16104.</a:t>
            </a:r>
            <a:endParaRPr lang="en-GB" sz="1200" dirty="0"/>
          </a:p>
          <a:p>
            <a:pPr>
              <a:lnSpc>
                <a:spcPct val="150000"/>
              </a:lnSpc>
            </a:pPr>
            <a:r>
              <a:rPr lang="nl-NL" sz="1200" dirty="0" err="1"/>
              <a:t>Stibig</a:t>
            </a:r>
            <a:r>
              <a:rPr lang="nl-NL" sz="1200" dirty="0"/>
              <a:t>, H.J., et al. 2003. </a:t>
            </a:r>
            <a:r>
              <a:rPr lang="en-US" sz="1200" dirty="0"/>
              <a:t>“Mapping of the Tropical Forest Cover of Insular Southeast Asia from SPOT4-Vegetation Images.” </a:t>
            </a:r>
            <a:r>
              <a:rPr lang="en-US" sz="1200" i="1" dirty="0"/>
              <a:t>International Journal of Remote Sensing </a:t>
            </a:r>
            <a:r>
              <a:rPr lang="en-US" sz="1200" dirty="0"/>
              <a:t>24 (18): 3651–3662.</a:t>
            </a:r>
            <a:endParaRPr lang="en-GB" sz="1200" dirty="0"/>
          </a:p>
          <a:p>
            <a:pPr>
              <a:lnSpc>
                <a:spcPct val="150000"/>
              </a:lnSpc>
            </a:pPr>
            <a:r>
              <a:rPr lang="en-US" sz="1200" dirty="0"/>
              <a:t>USGS (US Geological Survey). 2015. Global Land Survey (GLS) Datasets. Last modified April 20, 2015. http://glovis.usgs.gov/.</a:t>
            </a:r>
            <a:endParaRPr lang="en-GB" sz="1200" dirty="0"/>
          </a:p>
          <a:p>
            <a:endParaRPr lang="en-GB" sz="1200" dirty="0"/>
          </a:p>
        </p:txBody>
      </p:sp>
    </p:spTree>
    <p:extLst>
      <p:ext uri="{BB962C8B-B14F-4D97-AF65-F5344CB8AC3E}">
        <p14:creationId xmlns:p14="http://schemas.microsoft.com/office/powerpoint/2010/main" val="2782508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616" y="230188"/>
            <a:ext cx="8585683" cy="1353086"/>
          </a:xfrm>
        </p:spPr>
        <p:txBody>
          <a:bodyPr/>
          <a:lstStyle/>
          <a:p>
            <a:pPr eaLnBrk="1" hangingPunct="1">
              <a:defRPr/>
            </a:pPr>
            <a:r>
              <a:rPr lang="en-US" sz="2600" dirty="0" smtClean="0"/>
              <a:t>IPCC requirements for measuring and reporting of changes in forest area </a:t>
            </a:r>
            <a:r>
              <a:rPr lang="en-US" sz="1600" dirty="0" smtClean="0"/>
              <a:t>(1/2)</a:t>
            </a:r>
          </a:p>
        </p:txBody>
      </p:sp>
      <p:sp>
        <p:nvSpPr>
          <p:cNvPr id="23556" name="Tijdelijke aanduiding voor tekst 2"/>
          <p:cNvSpPr>
            <a:spLocks noGrp="1"/>
          </p:cNvSpPr>
          <p:nvPr>
            <p:ph type="body" sz="quarter" idx="10"/>
          </p:nvPr>
        </p:nvSpPr>
        <p:spPr>
          <a:xfrm>
            <a:off x="420688" y="1941513"/>
            <a:ext cx="8380412" cy="3573462"/>
          </a:xfrm>
        </p:spPr>
        <p:txBody>
          <a:bodyPr/>
          <a:lstStyle/>
          <a:p>
            <a:pPr eaLnBrk="1" hangingPunct="1"/>
            <a:r>
              <a:rPr lang="en-US" dirty="0" smtClean="0"/>
              <a:t>The IPCC methodologies and UNFCCC reporting principles have been identified as the basis for the </a:t>
            </a:r>
            <a:r>
              <a:rPr lang="en-US" dirty="0" smtClean="0"/>
              <a:t>REDD</a:t>
            </a:r>
            <a:r>
              <a:rPr lang="en-US" dirty="0" smtClean="0"/>
              <a:t>+ </a:t>
            </a:r>
            <a:r>
              <a:rPr lang="en-US" dirty="0" smtClean="0"/>
              <a:t>activities</a:t>
            </a:r>
            <a:endParaRPr lang="en-US" dirty="0" smtClean="0"/>
          </a:p>
          <a:p>
            <a:pPr eaLnBrk="1" hangingPunct="1"/>
            <a:r>
              <a:rPr lang="en-US" dirty="0" smtClean="0"/>
              <a:t>IPCC methodologies aim for full, accurate, transparent, consistent, and comparable reporting of GHG emissions and removals (e.g., of changes in forest areas</a:t>
            </a:r>
            <a:r>
              <a:rPr lang="en-US" dirty="0" smtClean="0"/>
              <a:t>)</a:t>
            </a:r>
            <a:endParaRPr lang="en-US" dirty="0" smtClean="0">
              <a:solidFill>
                <a:schemeClr val="accent4"/>
              </a:solidFill>
            </a:endParaRPr>
          </a:p>
          <a:p>
            <a:pPr eaLnBrk="1" hangingPunct="1"/>
            <a:r>
              <a:rPr lang="en-US" dirty="0" smtClean="0"/>
              <a:t>Reporting also includes a detailed description of the used inventory approach and planned </a:t>
            </a:r>
            <a:r>
              <a:rPr lang="en-US" dirty="0" smtClean="0"/>
              <a:t>improvements</a:t>
            </a:r>
            <a:endParaRPr lang="en-US" dirty="0" smtClean="0"/>
          </a:p>
          <a:p>
            <a:pPr marL="0" indent="0" eaLnBrk="1" hangingPunct="1">
              <a:buNone/>
            </a:pPr>
            <a:r>
              <a:rPr lang="en-US" dirty="0" smtClean="0">
                <a:solidFill>
                  <a:schemeClr val="accent4"/>
                </a:solidFill>
              </a:rPr>
              <a:t>See </a:t>
            </a:r>
            <a:r>
              <a:rPr lang="en-US" dirty="0">
                <a:solidFill>
                  <a:schemeClr val="accent4"/>
                </a:solidFill>
              </a:rPr>
              <a:t>M</a:t>
            </a:r>
            <a:r>
              <a:rPr lang="en-US" dirty="0" smtClean="0">
                <a:solidFill>
                  <a:schemeClr val="accent4"/>
                </a:solidFill>
              </a:rPr>
              <a:t>odule </a:t>
            </a:r>
            <a:r>
              <a:rPr lang="en-US" dirty="0">
                <a:solidFill>
                  <a:schemeClr val="accent4"/>
                </a:solidFill>
              </a:rPr>
              <a:t>3.3 on reporting </a:t>
            </a:r>
            <a:r>
              <a:rPr lang="en-US" dirty="0" smtClean="0">
                <a:solidFill>
                  <a:schemeClr val="accent4"/>
                </a:solidFill>
              </a:rPr>
              <a:t>REDD</a:t>
            </a:r>
            <a:r>
              <a:rPr lang="en-US" dirty="0">
                <a:solidFill>
                  <a:schemeClr val="accent4"/>
                </a:solidFill>
              </a:rPr>
              <a:t>+ </a:t>
            </a:r>
            <a:r>
              <a:rPr lang="en-US" dirty="0" smtClean="0">
                <a:solidFill>
                  <a:schemeClr val="accent4"/>
                </a:solidFill>
              </a:rPr>
              <a:t>performance.</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jdelijke aanduiding voor tekst 2"/>
          <p:cNvSpPr>
            <a:spLocks noGrp="1"/>
          </p:cNvSpPr>
          <p:nvPr>
            <p:ph type="body" sz="quarter" idx="4294967295"/>
          </p:nvPr>
        </p:nvSpPr>
        <p:spPr>
          <a:xfrm>
            <a:off x="239713" y="1951038"/>
            <a:ext cx="8647112" cy="2620962"/>
          </a:xfrm>
        </p:spPr>
        <p:txBody>
          <a:bodyPr/>
          <a:lstStyle/>
          <a:p>
            <a:pPr eaLnBrk="1" hangingPunct="1"/>
            <a:r>
              <a:rPr lang="en-US" dirty="0" smtClean="0"/>
              <a:t>IPCC guidelines refer to two basic inputs with which to calculate greenhouse gas inventories: </a:t>
            </a:r>
            <a:r>
              <a:rPr lang="en-US" b="1" dirty="0" smtClean="0"/>
              <a:t>activity data </a:t>
            </a:r>
            <a:r>
              <a:rPr lang="en-US" dirty="0" smtClean="0"/>
              <a:t>and </a:t>
            </a:r>
            <a:r>
              <a:rPr lang="en-US" b="1" dirty="0" smtClean="0"/>
              <a:t>emissions factors</a:t>
            </a:r>
            <a:r>
              <a:rPr lang="en-US" dirty="0" smtClean="0"/>
              <a:t>.</a:t>
            </a:r>
          </a:p>
          <a:p>
            <a:pPr eaLnBrk="1" hangingPunct="1"/>
            <a:r>
              <a:rPr lang="en-US" dirty="0" smtClean="0"/>
              <a:t>For activity data, spatially explicit land conversion information, derived from sampling or wall-to-wall mapping techniques, is encouraged.</a:t>
            </a:r>
          </a:p>
        </p:txBody>
      </p:sp>
      <p:sp>
        <p:nvSpPr>
          <p:cNvPr id="4" name="Titel 1"/>
          <p:cNvSpPr>
            <a:spLocks noGrp="1"/>
          </p:cNvSpPr>
          <p:nvPr>
            <p:ph type="title"/>
          </p:nvPr>
        </p:nvSpPr>
        <p:spPr>
          <a:xfrm>
            <a:off x="291616" y="230188"/>
            <a:ext cx="8585683" cy="1353086"/>
          </a:xfrm>
        </p:spPr>
        <p:txBody>
          <a:bodyPr/>
          <a:lstStyle/>
          <a:p>
            <a:pPr eaLnBrk="1" hangingPunct="1">
              <a:defRPr/>
            </a:pPr>
            <a:r>
              <a:rPr lang="en-US" sz="2600" dirty="0" smtClean="0"/>
              <a:t>IPCC requirements for measuring and reporting of changes in forest area </a:t>
            </a:r>
            <a:r>
              <a:rPr lang="en-US" sz="1600" dirty="0" smtClean="0"/>
              <a:t>(2/2)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jdelijke aanduiding voor tekst 2"/>
          <p:cNvSpPr>
            <a:spLocks noGrp="1"/>
          </p:cNvSpPr>
          <p:nvPr>
            <p:ph type="body" sz="quarter" idx="10"/>
          </p:nvPr>
        </p:nvSpPr>
        <p:spPr>
          <a:xfrm>
            <a:off x="420688" y="1520825"/>
            <a:ext cx="8521700" cy="4156075"/>
          </a:xfrm>
        </p:spPr>
        <p:txBody>
          <a:bodyPr/>
          <a:lstStyle/>
          <a:p>
            <a:pPr eaLnBrk="1" hangingPunct="1"/>
            <a:r>
              <a:rPr lang="en-US" dirty="0" smtClean="0"/>
              <a:t>Fundamental requirement of national monitoring systems are that they:</a:t>
            </a:r>
          </a:p>
          <a:p>
            <a:pPr marL="1244600" lvl="1" indent="-514350" eaLnBrk="1" hangingPunct="1">
              <a:buFont typeface="Verdana" pitchFamily="34" charset="0"/>
              <a:buAutoNum type="romanLcPeriod"/>
            </a:pPr>
            <a:r>
              <a:rPr lang="en-US" dirty="0" smtClean="0"/>
              <a:t>Measure changes throughout all forested area</a:t>
            </a:r>
          </a:p>
          <a:p>
            <a:pPr marL="1244600" lvl="1" indent="-514350" eaLnBrk="1" hangingPunct="1">
              <a:buFont typeface="Verdana" pitchFamily="34" charset="0"/>
              <a:buAutoNum type="romanLcPeriod"/>
            </a:pPr>
            <a:r>
              <a:rPr lang="en-US" dirty="0" smtClean="0"/>
              <a:t>Use consistent methodologies at repeated intervals to obtain accurate results and</a:t>
            </a:r>
          </a:p>
          <a:p>
            <a:pPr marL="1244600" lvl="1" indent="-514350" eaLnBrk="1" hangingPunct="1">
              <a:buFont typeface="Verdana" pitchFamily="34" charset="0"/>
              <a:buAutoNum type="romanLcPeriod"/>
            </a:pPr>
            <a:r>
              <a:rPr lang="en-US" dirty="0" smtClean="0"/>
              <a:t>Verify results with ground-based or very high resolution observations</a:t>
            </a:r>
          </a:p>
          <a:p>
            <a:pPr eaLnBrk="1" hangingPunct="1"/>
            <a:r>
              <a:rPr lang="en-US" dirty="0" smtClean="0"/>
              <a:t>The only practical solution to implement such monitoring systems in tropical countries often with low accessibility to forest areas is through interpretation of remotely sensed data supported by ground-based observations.</a:t>
            </a:r>
          </a:p>
        </p:txBody>
      </p:sp>
      <p:sp>
        <p:nvSpPr>
          <p:cNvPr id="5" name="Titel 1"/>
          <p:cNvSpPr>
            <a:spLocks noGrp="1"/>
          </p:cNvSpPr>
          <p:nvPr>
            <p:ph type="title"/>
          </p:nvPr>
        </p:nvSpPr>
        <p:spPr>
          <a:xfrm>
            <a:off x="291616" y="230188"/>
            <a:ext cx="8585683" cy="1141412"/>
          </a:xfrm>
        </p:spPr>
        <p:txBody>
          <a:bodyPr/>
          <a:lstStyle/>
          <a:p>
            <a:pPr eaLnBrk="1" hangingPunct="1">
              <a:defRPr/>
            </a:pPr>
            <a:r>
              <a:rPr lang="en-US" sz="2600" dirty="0" smtClean="0"/>
              <a:t>Key </a:t>
            </a:r>
            <a:r>
              <a:rPr lang="en-US" sz="2600" dirty="0"/>
              <a:t>role for earth observation </a:t>
            </a:r>
            <a:r>
              <a:rPr lang="en-US" sz="2600" dirty="0" smtClean="0"/>
              <a:t>in </a:t>
            </a:r>
            <a:r>
              <a:rPr lang="en-US" sz="2600" dirty="0"/>
              <a:t>monitoring tropical forests</a:t>
            </a:r>
            <a:endParaRPr lang="en-US" sz="2600" dirty="0" smtClean="0"/>
          </a:p>
        </p:txBody>
      </p:sp>
    </p:spTree>
    <p:extLst>
      <p:ext uri="{BB962C8B-B14F-4D97-AF65-F5344CB8AC3E}">
        <p14:creationId xmlns:p14="http://schemas.microsoft.com/office/powerpoint/2010/main" val="1849518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349250" y="1549400"/>
            <a:ext cx="8521700" cy="4403725"/>
          </a:xfrm>
        </p:spPr>
        <p:txBody>
          <a:bodyPr/>
          <a:lstStyle/>
          <a:p>
            <a:pPr eaLnBrk="1" hangingPunct="1">
              <a:defRPr/>
            </a:pPr>
            <a:r>
              <a:rPr lang="en-US" dirty="0" smtClean="0"/>
              <a:t>Multiple approaches </a:t>
            </a:r>
            <a:r>
              <a:rPr lang="en-US" dirty="0"/>
              <a:t>are appropriate and reliable for forest monitoring at national </a:t>
            </a:r>
            <a:r>
              <a:rPr lang="en-US" dirty="0" smtClean="0"/>
              <a:t>scales. Issues affecting the design of the monitoring system include, for example:</a:t>
            </a:r>
          </a:p>
          <a:p>
            <a:pPr marL="1354137" lvl="2" indent="-457200" eaLnBrk="1" hangingPunct="1">
              <a:lnSpc>
                <a:spcPct val="100000"/>
              </a:lnSpc>
              <a:spcBef>
                <a:spcPts val="0"/>
              </a:spcBef>
              <a:buFont typeface="+mj-lt"/>
              <a:buAutoNum type="romanUcPeriod"/>
              <a:defRPr/>
            </a:pPr>
            <a:endParaRPr lang="en-US" sz="1000" dirty="0" smtClean="0"/>
          </a:p>
          <a:p>
            <a:pPr marL="1354137" lvl="2" indent="-457200" eaLnBrk="1" hangingPunct="1">
              <a:lnSpc>
                <a:spcPct val="100000"/>
              </a:lnSpc>
              <a:spcBef>
                <a:spcPts val="0"/>
              </a:spcBef>
              <a:buFont typeface="+mj-lt"/>
              <a:buAutoNum type="romanUcPeriod"/>
              <a:defRPr/>
            </a:pPr>
            <a:r>
              <a:rPr lang="en-US" sz="1800" dirty="0"/>
              <a:t>N</a:t>
            </a:r>
            <a:r>
              <a:rPr lang="en-US" sz="1800" dirty="0" smtClean="0"/>
              <a:t>ational </a:t>
            </a:r>
            <a:r>
              <a:rPr lang="en-US" sz="1800" dirty="0"/>
              <a:t>circumstances, particularly existing definitions and data sources</a:t>
            </a:r>
          </a:p>
          <a:p>
            <a:pPr marL="1354137" lvl="2" indent="-457200" eaLnBrk="1" hangingPunct="1">
              <a:lnSpc>
                <a:spcPct val="100000"/>
              </a:lnSpc>
              <a:spcBef>
                <a:spcPts val="0"/>
              </a:spcBef>
              <a:buFont typeface="+mj-lt"/>
              <a:buAutoNum type="romanUcPeriod"/>
              <a:defRPr/>
            </a:pPr>
            <a:endParaRPr lang="en-US" sz="1000" dirty="0"/>
          </a:p>
          <a:p>
            <a:pPr marL="1354137" lvl="2" indent="-457200" eaLnBrk="1" hangingPunct="1">
              <a:lnSpc>
                <a:spcPct val="100000"/>
              </a:lnSpc>
              <a:spcBef>
                <a:spcPts val="0"/>
              </a:spcBef>
              <a:buFont typeface="+mj-lt"/>
              <a:buAutoNum type="romanUcPeriod"/>
              <a:defRPr/>
            </a:pPr>
            <a:r>
              <a:rPr lang="en-US" sz="1800" dirty="0" smtClean="0"/>
              <a:t>Decision on change </a:t>
            </a:r>
            <a:r>
              <a:rPr lang="en-US" sz="1800" dirty="0"/>
              <a:t>assessment </a:t>
            </a:r>
            <a:r>
              <a:rPr lang="en-US" sz="1800" dirty="0" smtClean="0"/>
              <a:t>approach, defined by:</a:t>
            </a:r>
            <a:endParaRPr lang="en-US" sz="1800" dirty="0"/>
          </a:p>
          <a:p>
            <a:pPr marL="2039938" lvl="4" indent="-514350" eaLnBrk="1" hangingPunct="1">
              <a:lnSpc>
                <a:spcPct val="100000"/>
              </a:lnSpc>
              <a:spcBef>
                <a:spcPts val="0"/>
              </a:spcBef>
              <a:buFont typeface="+mj-lt"/>
              <a:buAutoNum type="alphaLcPeriod"/>
              <a:defRPr/>
            </a:pPr>
            <a:r>
              <a:rPr lang="en-US" sz="1800" dirty="0"/>
              <a:t>Satellite imagery </a:t>
            </a:r>
          </a:p>
          <a:p>
            <a:pPr marL="2039938" lvl="4" indent="-514350" eaLnBrk="1" hangingPunct="1">
              <a:lnSpc>
                <a:spcPct val="100000"/>
              </a:lnSpc>
              <a:spcBef>
                <a:spcPts val="0"/>
              </a:spcBef>
              <a:buFont typeface="+mj-lt"/>
              <a:buAutoNum type="alphaLcPeriod"/>
              <a:defRPr/>
            </a:pPr>
            <a:r>
              <a:rPr lang="en-US" sz="1800" dirty="0"/>
              <a:t>Sampling versus </a:t>
            </a:r>
            <a:r>
              <a:rPr lang="en-US" sz="1800" dirty="0" smtClean="0"/>
              <a:t>wall-to-wall </a:t>
            </a:r>
            <a:r>
              <a:rPr lang="en-US" sz="1800" dirty="0"/>
              <a:t>coverage</a:t>
            </a:r>
          </a:p>
          <a:p>
            <a:pPr marL="2039938" lvl="4" indent="-514350" eaLnBrk="1" hangingPunct="1">
              <a:lnSpc>
                <a:spcPct val="100000"/>
              </a:lnSpc>
              <a:spcBef>
                <a:spcPts val="0"/>
              </a:spcBef>
              <a:buFont typeface="+mj-lt"/>
              <a:buAutoNum type="alphaLcPeriod"/>
              <a:defRPr/>
            </a:pPr>
            <a:r>
              <a:rPr lang="en-US" sz="1800" dirty="0"/>
              <a:t>Fully visual versus semi-automated interpretation</a:t>
            </a:r>
          </a:p>
          <a:p>
            <a:pPr marL="2039938" lvl="4" indent="-514350" eaLnBrk="1" hangingPunct="1">
              <a:lnSpc>
                <a:spcPct val="100000"/>
              </a:lnSpc>
              <a:spcBef>
                <a:spcPts val="0"/>
              </a:spcBef>
              <a:buFont typeface="+mj-lt"/>
              <a:buAutoNum type="alphaLcPeriod"/>
              <a:defRPr/>
            </a:pPr>
            <a:r>
              <a:rPr lang="en-US" sz="1800" dirty="0"/>
              <a:t>Accuracy or consistency assessment</a:t>
            </a:r>
          </a:p>
          <a:p>
            <a:pPr marL="1982788" lvl="4" indent="-457200" eaLnBrk="1" hangingPunct="1">
              <a:lnSpc>
                <a:spcPct val="100000"/>
              </a:lnSpc>
              <a:spcBef>
                <a:spcPts val="0"/>
              </a:spcBef>
              <a:buFont typeface="+mj-lt"/>
              <a:buAutoNum type="alphaLcPeriod"/>
              <a:defRPr/>
            </a:pPr>
            <a:endParaRPr lang="en-US" sz="1000" dirty="0"/>
          </a:p>
          <a:p>
            <a:pPr marL="1354137" lvl="2" indent="-457200" eaLnBrk="1" hangingPunct="1">
              <a:lnSpc>
                <a:spcPct val="100000"/>
              </a:lnSpc>
              <a:spcBef>
                <a:spcPts val="0"/>
              </a:spcBef>
              <a:buFont typeface="+mj-lt"/>
              <a:buAutoNum type="romanUcPeriod"/>
              <a:defRPr/>
            </a:pPr>
            <a:r>
              <a:rPr lang="en-US" sz="1800" dirty="0" smtClean="0"/>
              <a:t>Available resources:</a:t>
            </a:r>
            <a:endParaRPr lang="en-US" sz="1800" dirty="0"/>
          </a:p>
          <a:p>
            <a:pPr marL="2039938" lvl="4" indent="-514350" eaLnBrk="1" hangingPunct="1">
              <a:lnSpc>
                <a:spcPct val="100000"/>
              </a:lnSpc>
              <a:spcBef>
                <a:spcPts val="0"/>
              </a:spcBef>
              <a:buFont typeface="+mj-lt"/>
              <a:buAutoNum type="romanLcPeriod"/>
              <a:defRPr/>
            </a:pPr>
            <a:r>
              <a:rPr lang="en-US" sz="1800" dirty="0" smtClean="0"/>
              <a:t>Hard- </a:t>
            </a:r>
            <a:r>
              <a:rPr lang="en-US" sz="1800" dirty="0"/>
              <a:t>and </a:t>
            </a:r>
            <a:r>
              <a:rPr lang="en-US" sz="1800" dirty="0" smtClean="0"/>
              <a:t>software </a:t>
            </a:r>
            <a:r>
              <a:rPr lang="en-US" sz="1800" dirty="0"/>
              <a:t>resources</a:t>
            </a:r>
          </a:p>
          <a:p>
            <a:pPr marL="2039938" lvl="4" indent="-514350" eaLnBrk="1" hangingPunct="1">
              <a:lnSpc>
                <a:spcPct val="100000"/>
              </a:lnSpc>
              <a:spcBef>
                <a:spcPts val="0"/>
              </a:spcBef>
              <a:buFont typeface="+mj-lt"/>
              <a:buAutoNum type="romanLcPeriod"/>
              <a:defRPr/>
            </a:pPr>
            <a:r>
              <a:rPr lang="en-US" sz="1800" dirty="0" smtClean="0"/>
              <a:t>Required training </a:t>
            </a:r>
            <a:endParaRPr lang="en-US" dirty="0"/>
          </a:p>
        </p:txBody>
      </p:sp>
      <p:sp>
        <p:nvSpPr>
          <p:cNvPr id="5" name="Titel 1"/>
          <p:cNvSpPr>
            <a:spLocks noGrp="1"/>
          </p:cNvSpPr>
          <p:nvPr>
            <p:ph type="title"/>
          </p:nvPr>
        </p:nvSpPr>
        <p:spPr>
          <a:xfrm>
            <a:off x="291616" y="230189"/>
            <a:ext cx="8738084" cy="1179511"/>
          </a:xfrm>
        </p:spPr>
        <p:txBody>
          <a:bodyPr/>
          <a:lstStyle/>
          <a:p>
            <a:pPr eaLnBrk="1" hangingPunct="1">
              <a:defRPr/>
            </a:pPr>
            <a:r>
              <a:rPr lang="en-US" sz="2600" dirty="0" smtClean="0"/>
              <a:t>Issues affecting the selection and implementation of a monitoring approach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n-GB" dirty="0" smtClean="0"/>
              <a:t>Outline of lecture</a:t>
            </a:r>
            <a:endParaRPr lang="en-GB"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Introduction</a:t>
            </a:r>
          </a:p>
          <a:p>
            <a:pPr marL="342900" indent="-342900" eaLnBrk="1" hangingPunct="1">
              <a:lnSpc>
                <a:spcPct val="100000"/>
              </a:lnSpc>
              <a:buSzPct val="100000"/>
              <a:buFont typeface="Verdana" pitchFamily="34" charset="0"/>
              <a:buAutoNum type="arabicPeriod"/>
            </a:pPr>
            <a:r>
              <a:rPr lang="en-GB" b="1" dirty="0" smtClean="0"/>
              <a:t>Selection of a monitoring approach </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Image classification and analysis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Accuracy assessment</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n-GB" dirty="0" smtClean="0">
                <a:solidFill>
                  <a:schemeClr val="bg2">
                    <a:lumMod val="20000"/>
                    <a:lumOff val="80000"/>
                  </a:schemeClr>
                </a:solidFill>
              </a:rPr>
              <a:t>Limitations to using satellite data</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20128</TotalTime>
  <Words>6997</Words>
  <Application>Microsoft Office PowerPoint</Application>
  <PresentationFormat>On-screen Show (4:3)</PresentationFormat>
  <Paragraphs>525</Paragraphs>
  <Slides>48</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6" baseType="lpstr">
      <vt:lpstr>ＭＳ Ｐゴシック</vt:lpstr>
      <vt:lpstr>Arial</vt:lpstr>
      <vt:lpstr>Calibri</vt:lpstr>
      <vt:lpstr>Times New Roman</vt:lpstr>
      <vt:lpstr>Verdana</vt:lpstr>
      <vt:lpstr>Wingdings</vt:lpstr>
      <vt:lpstr>Wageningen UR</vt:lpstr>
      <vt:lpstr>Image</vt:lpstr>
      <vt:lpstr>Module 2.1 Monitoring activity data for forests using remote sensing</vt:lpstr>
      <vt:lpstr>Background material</vt:lpstr>
      <vt:lpstr>Outline of lecture</vt:lpstr>
      <vt:lpstr>Outline of lecture</vt:lpstr>
      <vt:lpstr>IPCC requirements for measuring and reporting of changes in forest area (1/2)</vt:lpstr>
      <vt:lpstr>IPCC requirements for measuring and reporting of changes in forest area (2/2)</vt:lpstr>
      <vt:lpstr>Key role for earth observation in monitoring tropical forests</vt:lpstr>
      <vt:lpstr>Issues affecting the selection and implementation of a monitoring approach</vt:lpstr>
      <vt:lpstr>Outline of lecture</vt:lpstr>
      <vt:lpstr>Required activity data</vt:lpstr>
      <vt:lpstr>Forest definition (1/2)</vt:lpstr>
      <vt:lpstr>Forest definition (2/2)</vt:lpstr>
      <vt:lpstr>Designation of forest area</vt:lpstr>
      <vt:lpstr>Selection of satellite imagery</vt:lpstr>
      <vt:lpstr>Utility of optical sensors at multiple resolutions for deforestation monitoring</vt:lpstr>
      <vt:lpstr>Example of a 1 km resolution SPOT VGT image composite for year 2000 covering Southeast Asia</vt:lpstr>
      <vt:lpstr>Example of forest cover map  for insular Southeast Asia derived from 1 km SPOT VGT imagery</vt:lpstr>
      <vt:lpstr>Example of forest cover map derived from 30 meter Landsat TM imagery over a site in Brazil</vt:lpstr>
      <vt:lpstr>Decision for wall-to-wall versus sample coverage</vt:lpstr>
      <vt:lpstr>Systematic and stratified sampling</vt:lpstr>
      <vt:lpstr>Outline of lecture</vt:lpstr>
      <vt:lpstr>Processing of the satellite data</vt:lpstr>
      <vt:lpstr>Geometric correction: example of the use of GLS dataset for image-to-image co-registration</vt:lpstr>
      <vt:lpstr>Radiometric and atmospheric correction: Example of the EC Joint Research Centre automated preprocessing chain</vt:lpstr>
      <vt:lpstr>Analyzing the satellite data</vt:lpstr>
      <vt:lpstr>PowerPoint Presentation</vt:lpstr>
      <vt:lpstr>Visual delineation of land entities</vt:lpstr>
      <vt:lpstr>Multidate image segmentation</vt:lpstr>
      <vt:lpstr>PowerPoint Presentation</vt:lpstr>
      <vt:lpstr>Digital classification of image segments</vt:lpstr>
      <vt:lpstr>PowerPoint Presentation</vt:lpstr>
      <vt:lpstr>Example of forest cover change derived from Landsat TM imagery over a site in Brazil</vt:lpstr>
      <vt:lpstr>Visual verification</vt:lpstr>
      <vt:lpstr>PowerPoint Presentation</vt:lpstr>
      <vt:lpstr>Outline of lecture</vt:lpstr>
      <vt:lpstr>Basic concepts of an accuracy assessment</vt:lpstr>
      <vt:lpstr>PowerPoint Presentation</vt:lpstr>
      <vt:lpstr>Considerations for reporting</vt:lpstr>
      <vt:lpstr>Outline of lecture</vt:lpstr>
      <vt:lpstr>Major sources of limitations </vt:lpstr>
      <vt:lpstr>Major sources of limitations: Cloud cover</vt:lpstr>
      <vt:lpstr>Major sources of limitations: Scarcity of historical data</vt:lpstr>
      <vt:lpstr>In summary</vt:lpstr>
      <vt:lpstr>Country examples and exercises</vt:lpstr>
      <vt:lpstr>Recommended modules as follow up</vt:lpstr>
      <vt:lpstr>References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Frederic Achard</cp:lastModifiedBy>
  <cp:revision>1086</cp:revision>
  <dcterms:created xsi:type="dcterms:W3CDTF">2011-09-29T08:30:03Z</dcterms:created>
  <dcterms:modified xsi:type="dcterms:W3CDTF">2017-04-13T13:36:19Z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